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1" r:id="rId4"/>
    <p:sldId id="257" r:id="rId5"/>
    <p:sldId id="270" r:id="rId6"/>
    <p:sldId id="271" r:id="rId7"/>
    <p:sldId id="279" r:id="rId8"/>
    <p:sldId id="268" r:id="rId9"/>
    <p:sldId id="282" r:id="rId10"/>
    <p:sldId id="283" r:id="rId11"/>
    <p:sldId id="258" r:id="rId12"/>
    <p:sldId id="284" r:id="rId13"/>
    <p:sldId id="285" r:id="rId14"/>
    <p:sldId id="289" r:id="rId15"/>
    <p:sldId id="286" r:id="rId16"/>
    <p:sldId id="280" r:id="rId17"/>
    <p:sldId id="26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34AC8B"/>
    <a:srgbClr val="4FADF3"/>
    <a:srgbClr val="FFFFFF"/>
    <a:srgbClr val="6666FF"/>
    <a:srgbClr val="66FF99"/>
    <a:srgbClr val="00EA75"/>
    <a:srgbClr val="00FF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80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51C94-149D-4C59-B3F2-0430B6472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9B63D7-DA5D-4825-8A54-E5F812B14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5C9664-7893-4FF9-801A-5ECC70617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30727A-BF59-4AED-AB35-37E5F1E5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6B0395-E2E0-4536-90F1-DCC94741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85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50BFA-3C02-4AD7-A6A7-7AD811F12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62C5C6-6F96-46B4-99B3-2A960054F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766A2A-1FA1-4129-8DA6-1FE2C5B4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E516BA-F508-4B10-A8DE-0F1B48025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2D4B40-C7DD-4C75-9C18-E1BD49A4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5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853E38E-0622-4E5F-AF59-A442636F61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C3B6D7-5F62-4AAA-93AF-B975DEC7B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351613-1FE2-4AFA-949C-66D916ECF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520F88-2439-48A8-B91E-E3024E04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2A1B20-83C1-48F6-A553-366B94984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8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58E3C-C9A8-43BE-AEE3-FC020DACD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E850CA-0885-4406-AA62-13EBF4AFC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8F9329-B876-4185-8CD8-6AE9C017A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1D9BE-04A0-4CCE-8F45-16446BA2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3EF469-D99C-49F2-89DD-84A226DA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98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54F45-9DAC-4E80-9772-3CCDBB46A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CFBA04-184D-483D-8D3B-552240880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29EE3A-F1B8-4699-87B9-0244CF833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6C228-F756-491B-892B-C84A857F6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3F6AD2-6FCA-491E-BADD-7ECDBFFE6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00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6533C-4314-4E0D-89A6-065E5AB7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6BB164-847F-452C-A10E-EBBE6E3E6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6EB764-31C9-4439-86F4-C1CAB9B6F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FEF068-F61B-4D6B-ABD9-17452DD82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020E42-EBA8-4D5A-A484-37DEC19D5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BE2E93-5249-4459-AE54-AFC3A1AE1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6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438AB-877E-4A39-BFE4-EF04C1F9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1A0BD4-537C-44A2-8358-3F649AFE1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ADFC9F-6D13-457B-BCB9-5041D2E33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BA8B3D-F0E3-4235-B27D-D46FC882FA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C5CA54-0D63-4A30-B89B-2C75ACA171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C214B8-8F62-4E90-8BEF-FF86CB546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B48535-D10A-414E-8C3E-3E9D331F5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D55C0F-042D-4ECA-AAC1-BD0110443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3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84D5D-70CD-48D7-ABC7-6B742588E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DE84D3-FF02-48EE-8759-9DF0BB1E5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8F1284-8718-4042-BBF3-85132DC0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FA9544-FB9A-469F-AB80-92A10C522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76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D4F8103-9796-4DB3-9CF1-D7AD0496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ED9BB1C-1D7F-4461-B039-1CCBF2010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378B05-22BE-4141-8852-8F834B2A2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42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3C2EA8-36AD-46CD-BE7E-CE03CADDE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CC30A-14DF-4F30-8625-46909806C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1239F8-2272-4D95-A9E2-05B8D85BC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BDAFB8-CAEB-42CF-9FF3-8E79D562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EF5100-1FD9-4640-9ED6-568B7F917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5BC85B-8A6A-4A5A-B6AB-45253D48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44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B2709-3A04-4981-882A-79099DCA4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1FC542-AAF9-4752-8978-FB7502266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06C2D4-F1B6-4A84-AD6F-7D971DE2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97D08D-B30A-4DBF-AD3B-91508FB0E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27D12C-0DD1-497F-92A3-FA1186C91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BAB8C7-C864-42E6-BE6D-1EAD4076B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3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F7618-AFFA-4777-B050-79A55E4A7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AF6512-FDEB-4200-AE89-95997A216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900B99-77E6-4EAF-AA77-D91F6610E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26CA-0663-4E07-A376-4C9EE9A80E0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7B041F-D5E0-40A6-9FDB-4186443F74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797FB0-AC7D-47DF-89B6-AC4D4C6FE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BB360-C7B8-4ECB-BBA3-6C39853F17C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:a16="http://schemas.microsoft.com/office/drawing/2014/main" id="{3AF17038-5EE2-4EC0-950E-7BA99D4096B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0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feed?section=search&amp;q=%23%D0%A7%D0%B5%D0%BB%D1%8F%D0%B1%D0%B8%D0%BD%D1%81%D0%BA%D0%B0%D1%8F%D0%BE%D0%B1%D0%BB%D0%B0%D1%81%D1%82%D1%8C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vk.com/feed?section=search&amp;q=%23%D0%9C%D0%B0%D1%80%D0%B0%D1%84%D0%BE%D0%BD%D0%B4%D0%BE%D0%B2%D0%B5%D1%80%D0%B8%D1%8F202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feed?section=search&amp;q=%23%D0%B4%D0%BE%D0%B2%D0%B5%D1%80%D1%8F%D0%B5%D0%BC%D0%B2%D0%BC%D0%B5%D1%81%D1%82%D0%B574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E24BE-FE75-42A6-893A-B25FEE60C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541" y="119352"/>
            <a:ext cx="11551957" cy="4320301"/>
          </a:xfrm>
        </p:spPr>
        <p:txBody>
          <a:bodyPr>
            <a:normAutofit fontScale="90000"/>
          </a:bodyPr>
          <a:lstStyle/>
          <a:p>
            <a:b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социальной защиты населения</a:t>
            </a:r>
            <a:br>
              <a:rPr lang="ru-RU" sz="3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Владимирской области</a:t>
            </a:r>
            <a:br>
              <a:rPr lang="ru-RU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«Всероссийская добровольческая</a:t>
            </a:r>
            <a:br>
              <a:rPr lang="ru-RU" sz="5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онлайн-акция «Марафон доверия 2023»</a:t>
            </a:r>
            <a:br>
              <a:rPr lang="ru-RU" sz="5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/>
              <a:t>Повышение информированности детей и родителей о возможности получения экстренной психологической помощи по детскому телефону доверия 8 800 2000 122.</a:t>
            </a:r>
            <a:endParaRPr lang="ru-RU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CE200CBB-74C2-4D02-8DBF-F1BC78246D1F}"/>
              </a:ext>
            </a:extLst>
          </p:cNvPr>
          <p:cNvSpPr/>
          <p:nvPr/>
        </p:nvSpPr>
        <p:spPr>
          <a:xfrm>
            <a:off x="10925644" y="5728013"/>
            <a:ext cx="822121" cy="822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B5D25EF-D509-45DA-936A-A7D2BD20B965}"/>
              </a:ext>
            </a:extLst>
          </p:cNvPr>
          <p:cNvSpPr/>
          <p:nvPr/>
        </p:nvSpPr>
        <p:spPr>
          <a:xfrm>
            <a:off x="1572590" y="3119954"/>
            <a:ext cx="476775" cy="4767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3A9205A9-ACBA-4E2C-95B2-93D330C9E2B1}"/>
              </a:ext>
            </a:extLst>
          </p:cNvPr>
          <p:cNvSpPr/>
          <p:nvPr/>
        </p:nvSpPr>
        <p:spPr>
          <a:xfrm>
            <a:off x="5967868" y="4622376"/>
            <a:ext cx="822121" cy="8221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A5FC647-2D8A-4F5A-B684-7C55417FBFAD}"/>
              </a:ext>
            </a:extLst>
          </p:cNvPr>
          <p:cNvSpPr/>
          <p:nvPr/>
        </p:nvSpPr>
        <p:spPr>
          <a:xfrm>
            <a:off x="-1189249" y="3354647"/>
            <a:ext cx="1819013" cy="1819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руг: прозрачная заливка 8">
            <a:extLst>
              <a:ext uri="{FF2B5EF4-FFF2-40B4-BE49-F238E27FC236}">
                <a16:creationId xmlns:a16="http://schemas.microsoft.com/office/drawing/2014/main" id="{0F36CB1C-C3D5-4931-B8BF-37E35D87D7BA}"/>
              </a:ext>
            </a:extLst>
          </p:cNvPr>
          <p:cNvSpPr/>
          <p:nvPr/>
        </p:nvSpPr>
        <p:spPr>
          <a:xfrm>
            <a:off x="1702698" y="4424306"/>
            <a:ext cx="2379518" cy="2379518"/>
          </a:xfrm>
          <a:prstGeom prst="donut">
            <a:avLst>
              <a:gd name="adj" fmla="val 6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руг: прозрачная заливка 9">
            <a:extLst>
              <a:ext uri="{FF2B5EF4-FFF2-40B4-BE49-F238E27FC236}">
                <a16:creationId xmlns:a16="http://schemas.microsoft.com/office/drawing/2014/main" id="{98D546CE-648C-4E39-A9ED-CA4B34BFB815}"/>
              </a:ext>
            </a:extLst>
          </p:cNvPr>
          <p:cNvSpPr/>
          <p:nvPr/>
        </p:nvSpPr>
        <p:spPr>
          <a:xfrm>
            <a:off x="-467229" y="1704829"/>
            <a:ext cx="827881" cy="827881"/>
          </a:xfrm>
          <a:prstGeom prst="donut">
            <a:avLst>
              <a:gd name="adj" fmla="val 258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уг: прозрачная заливка 11">
            <a:extLst>
              <a:ext uri="{FF2B5EF4-FFF2-40B4-BE49-F238E27FC236}">
                <a16:creationId xmlns:a16="http://schemas.microsoft.com/office/drawing/2014/main" id="{195D41C6-0EA3-4ABF-AF43-52DD04DE278E}"/>
              </a:ext>
            </a:extLst>
          </p:cNvPr>
          <p:cNvSpPr/>
          <p:nvPr/>
        </p:nvSpPr>
        <p:spPr>
          <a:xfrm>
            <a:off x="11148902" y="2793404"/>
            <a:ext cx="1271191" cy="1271191"/>
          </a:xfrm>
          <a:prstGeom prst="donut">
            <a:avLst>
              <a:gd name="adj" fmla="val 2580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6ECA8E6-0026-4D04-9CD7-71F11E6E6330}"/>
              </a:ext>
            </a:extLst>
          </p:cNvPr>
          <p:cNvSpPr/>
          <p:nvPr/>
        </p:nvSpPr>
        <p:spPr>
          <a:xfrm>
            <a:off x="287328" y="82110"/>
            <a:ext cx="1467043" cy="1494113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9B053A47-DE65-4AFA-B633-772A68C68FF1}"/>
              </a:ext>
            </a:extLst>
          </p:cNvPr>
          <p:cNvSpPr/>
          <p:nvPr/>
        </p:nvSpPr>
        <p:spPr>
          <a:xfrm>
            <a:off x="9062382" y="4241737"/>
            <a:ext cx="1810206" cy="1728519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D1A15B9-002A-4579-AEB3-70A29FEBF411}"/>
              </a:ext>
            </a:extLst>
          </p:cNvPr>
          <p:cNvSpPr/>
          <p:nvPr/>
        </p:nvSpPr>
        <p:spPr>
          <a:xfrm>
            <a:off x="11315642" y="1884342"/>
            <a:ext cx="468856" cy="4688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лого синее квадрат.png">
            <a:extLst>
              <a:ext uri="{FF2B5EF4-FFF2-40B4-BE49-F238E27FC236}">
                <a16:creationId xmlns:a16="http://schemas.microsoft.com/office/drawing/2014/main" id="{EF3C75BB-421D-4135-B63F-DE44112AA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427" y="4266645"/>
            <a:ext cx="1835354" cy="164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xn----ctbbffdqacdhkgqz2bughm.xn--p1ai/wp-content/uploads/2021/12/18-61bda70d1138d.jpg">
            <a:extLst>
              <a:ext uri="{FF2B5EF4-FFF2-40B4-BE49-F238E27FC236}">
                <a16:creationId xmlns:a16="http://schemas.microsoft.com/office/drawing/2014/main" id="{8912C9E9-C100-4EA6-9CF7-2F58EE815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515" y="4888852"/>
            <a:ext cx="1335885" cy="125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D5B4B5-977E-4C2E-82EF-0AA9917BC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81" y="236235"/>
            <a:ext cx="842252" cy="1104664"/>
          </a:xfrm>
          <a:prstGeom prst="rect">
            <a:avLst/>
          </a:prstGeom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A67EDE73-9120-467D-92DF-16CB50DEEA4D}"/>
              </a:ext>
            </a:extLst>
          </p:cNvPr>
          <p:cNvSpPr/>
          <p:nvPr/>
        </p:nvSpPr>
        <p:spPr>
          <a:xfrm>
            <a:off x="224586" y="5964617"/>
            <a:ext cx="822121" cy="822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A862B658-323C-4B92-A322-8942FAD39B59}"/>
              </a:ext>
            </a:extLst>
          </p:cNvPr>
          <p:cNvSpPr/>
          <p:nvPr/>
        </p:nvSpPr>
        <p:spPr>
          <a:xfrm>
            <a:off x="10689524" y="788567"/>
            <a:ext cx="822121" cy="822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 descr="31126">
            <a:extLst>
              <a:ext uri="{FF2B5EF4-FFF2-40B4-BE49-F238E27FC236}">
                <a16:creationId xmlns:a16="http://schemas.microsoft.com/office/drawing/2014/main" id="{104DD4B4-DB59-4534-B991-C2AD67066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80091" y="0"/>
            <a:ext cx="2664296" cy="194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D9D1593-F413-40F1-B241-9805BDF338F1}"/>
              </a:ext>
            </a:extLst>
          </p:cNvPr>
          <p:cNvSpPr/>
          <p:nvPr/>
        </p:nvSpPr>
        <p:spPr>
          <a:xfrm>
            <a:off x="4108293" y="6033389"/>
            <a:ext cx="7149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#доверяемвместе33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#Марафондоверия2023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Владимирскаяобласть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FB0FCBA3-CEBD-441A-A641-4B614F09149A}"/>
              </a:ext>
            </a:extLst>
          </p:cNvPr>
          <p:cNvSpPr/>
          <p:nvPr/>
        </p:nvSpPr>
        <p:spPr>
          <a:xfrm>
            <a:off x="161495" y="100327"/>
            <a:ext cx="822121" cy="822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09D9D13-7D71-4A7D-8B71-B56A3E72A155}"/>
              </a:ext>
            </a:extLst>
          </p:cNvPr>
          <p:cNvSpPr/>
          <p:nvPr/>
        </p:nvSpPr>
        <p:spPr>
          <a:xfrm>
            <a:off x="5509254" y="4907272"/>
            <a:ext cx="476775" cy="4767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3137D0C-7309-4125-9B00-30D0D7E5F390}"/>
              </a:ext>
            </a:extLst>
          </p:cNvPr>
          <p:cNvSpPr/>
          <p:nvPr/>
        </p:nvSpPr>
        <p:spPr>
          <a:xfrm>
            <a:off x="11092031" y="4085151"/>
            <a:ext cx="822121" cy="8221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98ADDE4-197A-4DE6-83F3-F9F1EB92BB85}"/>
              </a:ext>
            </a:extLst>
          </p:cNvPr>
          <p:cNvSpPr/>
          <p:nvPr/>
        </p:nvSpPr>
        <p:spPr>
          <a:xfrm>
            <a:off x="10420948" y="-830972"/>
            <a:ext cx="1819013" cy="1819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6F1F461-0397-4D24-8738-E3DAAA426C3C}"/>
              </a:ext>
            </a:extLst>
          </p:cNvPr>
          <p:cNvSpPr/>
          <p:nvPr/>
        </p:nvSpPr>
        <p:spPr>
          <a:xfrm>
            <a:off x="8882845" y="5978329"/>
            <a:ext cx="1872588" cy="18984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id="{E70F67AD-BA74-48FF-99FE-8334C513BA9E}"/>
              </a:ext>
            </a:extLst>
          </p:cNvPr>
          <p:cNvSpPr/>
          <p:nvPr/>
        </p:nvSpPr>
        <p:spPr>
          <a:xfrm>
            <a:off x="10853727" y="1098818"/>
            <a:ext cx="1082144" cy="1114170"/>
          </a:xfrm>
          <a:prstGeom prst="donut">
            <a:avLst>
              <a:gd name="adj" fmla="val 6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уг: прозрачная заливка 11">
            <a:extLst>
              <a:ext uri="{FF2B5EF4-FFF2-40B4-BE49-F238E27FC236}">
                <a16:creationId xmlns:a16="http://schemas.microsoft.com/office/drawing/2014/main" id="{1A5CE594-509C-40D1-906F-1CB3A4CF2C44}"/>
              </a:ext>
            </a:extLst>
          </p:cNvPr>
          <p:cNvSpPr/>
          <p:nvPr/>
        </p:nvSpPr>
        <p:spPr>
          <a:xfrm>
            <a:off x="139774" y="3910853"/>
            <a:ext cx="827881" cy="827881"/>
          </a:xfrm>
          <a:prstGeom prst="donut">
            <a:avLst>
              <a:gd name="adj" fmla="val 258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руг: прозрачная заливка 12">
            <a:extLst>
              <a:ext uri="{FF2B5EF4-FFF2-40B4-BE49-F238E27FC236}">
                <a16:creationId xmlns:a16="http://schemas.microsoft.com/office/drawing/2014/main" id="{4C18D33B-C5F6-4286-AD62-429D2EB10527}"/>
              </a:ext>
            </a:extLst>
          </p:cNvPr>
          <p:cNvSpPr/>
          <p:nvPr/>
        </p:nvSpPr>
        <p:spPr>
          <a:xfrm>
            <a:off x="1902896" y="5978329"/>
            <a:ext cx="1271191" cy="1271191"/>
          </a:xfrm>
          <a:prstGeom prst="donut">
            <a:avLst>
              <a:gd name="adj" fmla="val 2580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013E36F-9E64-4F23-9E45-D3CCCC11A7BF}"/>
              </a:ext>
            </a:extLst>
          </p:cNvPr>
          <p:cNvSpPr/>
          <p:nvPr/>
        </p:nvSpPr>
        <p:spPr>
          <a:xfrm>
            <a:off x="8882845" y="4256881"/>
            <a:ext cx="994802" cy="963706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5F624855-5E01-4629-8506-21E67D05A228}"/>
              </a:ext>
            </a:extLst>
          </p:cNvPr>
          <p:cNvSpPr/>
          <p:nvPr/>
        </p:nvSpPr>
        <p:spPr>
          <a:xfrm>
            <a:off x="-223249" y="1574578"/>
            <a:ext cx="1148224" cy="1163491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EA58801-AC4C-430C-B8EA-7EA7D5F02356}"/>
              </a:ext>
            </a:extLst>
          </p:cNvPr>
          <p:cNvSpPr/>
          <p:nvPr/>
        </p:nvSpPr>
        <p:spPr>
          <a:xfrm>
            <a:off x="5395796" y="276960"/>
            <a:ext cx="468856" cy="4688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8">
            <a:extLst>
              <a:ext uri="{FF2B5EF4-FFF2-40B4-BE49-F238E27FC236}">
                <a16:creationId xmlns:a16="http://schemas.microsoft.com/office/drawing/2014/main" id="{137612D6-1DB2-48F1-910F-734B375DB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297"/>
            <a:ext cx="10515600" cy="138065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 17 мая отмечается Международный день Детского телефона доверия.</a:t>
            </a: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 </a:t>
            </a:r>
            <a:br>
              <a:rPr lang="ru-RU" sz="3200" dirty="0"/>
            </a:br>
            <a:r>
              <a:rPr lang="ru-RU" sz="3200" dirty="0"/>
              <a:t> </a:t>
            </a:r>
            <a:br>
              <a:rPr lang="ru-RU" sz="3200" dirty="0"/>
            </a:br>
            <a:endParaRPr lang="ru-RU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5B7DBA8E-AFDD-42A4-8E24-F6BAB429C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94" y="2044363"/>
            <a:ext cx="11364759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dirty="0"/>
              <a:t>⠀ </a:t>
            </a:r>
            <a:r>
              <a:rPr lang="ru-RU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связи с этим событием Фондом поддержки детей, находящихся в трудной жизненной ситуации, совместно с партнерами в регионах, организована Всероссийская добровольческая онлайн-акция «Марафон доверия. 2023»,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которая проходит с 28 марта по 28 апреля</a:t>
            </a:r>
            <a:r>
              <a:rPr lang="ru-RU" sz="36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1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FB0FCBA3-CEBD-441A-A641-4B614F09149A}"/>
              </a:ext>
            </a:extLst>
          </p:cNvPr>
          <p:cNvSpPr/>
          <p:nvPr/>
        </p:nvSpPr>
        <p:spPr>
          <a:xfrm>
            <a:off x="11357242" y="3092344"/>
            <a:ext cx="822121" cy="822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09D9D13-7D71-4A7D-8B71-B56A3E72A155}"/>
              </a:ext>
            </a:extLst>
          </p:cNvPr>
          <p:cNvSpPr/>
          <p:nvPr/>
        </p:nvSpPr>
        <p:spPr>
          <a:xfrm>
            <a:off x="5509254" y="4907272"/>
            <a:ext cx="476775" cy="4767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3137D0C-7309-4125-9B00-30D0D7E5F390}"/>
              </a:ext>
            </a:extLst>
          </p:cNvPr>
          <p:cNvSpPr/>
          <p:nvPr/>
        </p:nvSpPr>
        <p:spPr>
          <a:xfrm>
            <a:off x="11054911" y="4085151"/>
            <a:ext cx="822121" cy="8221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98ADDE4-197A-4DE6-83F3-F9F1EB92BB85}"/>
              </a:ext>
            </a:extLst>
          </p:cNvPr>
          <p:cNvSpPr/>
          <p:nvPr/>
        </p:nvSpPr>
        <p:spPr>
          <a:xfrm>
            <a:off x="10420948" y="-830972"/>
            <a:ext cx="1819013" cy="1819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6F1F461-0397-4D24-8738-E3DAAA426C3C}"/>
              </a:ext>
            </a:extLst>
          </p:cNvPr>
          <p:cNvSpPr/>
          <p:nvPr/>
        </p:nvSpPr>
        <p:spPr>
          <a:xfrm>
            <a:off x="10420948" y="5664688"/>
            <a:ext cx="1872588" cy="18984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id="{E70F67AD-BA74-48FF-99FE-8334C513BA9E}"/>
              </a:ext>
            </a:extLst>
          </p:cNvPr>
          <p:cNvSpPr/>
          <p:nvPr/>
        </p:nvSpPr>
        <p:spPr>
          <a:xfrm>
            <a:off x="10612334" y="1655109"/>
            <a:ext cx="1082144" cy="1114170"/>
          </a:xfrm>
          <a:prstGeom prst="donut">
            <a:avLst>
              <a:gd name="adj" fmla="val 6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уг: прозрачная заливка 11">
            <a:extLst>
              <a:ext uri="{FF2B5EF4-FFF2-40B4-BE49-F238E27FC236}">
                <a16:creationId xmlns:a16="http://schemas.microsoft.com/office/drawing/2014/main" id="{1A5CE594-509C-40D1-906F-1CB3A4CF2C44}"/>
              </a:ext>
            </a:extLst>
          </p:cNvPr>
          <p:cNvSpPr/>
          <p:nvPr/>
        </p:nvSpPr>
        <p:spPr>
          <a:xfrm>
            <a:off x="139774" y="3910853"/>
            <a:ext cx="827881" cy="827881"/>
          </a:xfrm>
          <a:prstGeom prst="donut">
            <a:avLst>
              <a:gd name="adj" fmla="val 258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руг: прозрачная заливка 12">
            <a:extLst>
              <a:ext uri="{FF2B5EF4-FFF2-40B4-BE49-F238E27FC236}">
                <a16:creationId xmlns:a16="http://schemas.microsoft.com/office/drawing/2014/main" id="{4C18D33B-C5F6-4286-AD62-429D2EB10527}"/>
              </a:ext>
            </a:extLst>
          </p:cNvPr>
          <p:cNvSpPr/>
          <p:nvPr/>
        </p:nvSpPr>
        <p:spPr>
          <a:xfrm>
            <a:off x="96354" y="5837271"/>
            <a:ext cx="1271191" cy="1271191"/>
          </a:xfrm>
          <a:prstGeom prst="donut">
            <a:avLst>
              <a:gd name="adj" fmla="val 2580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013E36F-9E64-4F23-9E45-D3CCCC11A7BF}"/>
              </a:ext>
            </a:extLst>
          </p:cNvPr>
          <p:cNvSpPr/>
          <p:nvPr/>
        </p:nvSpPr>
        <p:spPr>
          <a:xfrm>
            <a:off x="8882845" y="4256881"/>
            <a:ext cx="994802" cy="963706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5F624855-5E01-4629-8506-21E67D05A228}"/>
              </a:ext>
            </a:extLst>
          </p:cNvPr>
          <p:cNvSpPr/>
          <p:nvPr/>
        </p:nvSpPr>
        <p:spPr>
          <a:xfrm>
            <a:off x="1535646" y="2921660"/>
            <a:ext cx="1148224" cy="1163491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EA58801-AC4C-430C-B8EA-7EA7D5F02356}"/>
              </a:ext>
            </a:extLst>
          </p:cNvPr>
          <p:cNvSpPr/>
          <p:nvPr/>
        </p:nvSpPr>
        <p:spPr>
          <a:xfrm>
            <a:off x="263094" y="1457561"/>
            <a:ext cx="468856" cy="4688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7DB876-F707-4439-AE08-88C3B5DD32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8"/>
          <a:stretch/>
        </p:blipFill>
        <p:spPr>
          <a:xfrm>
            <a:off x="-56123" y="0"/>
            <a:ext cx="10668457" cy="559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FB0FCBA3-CEBD-441A-A641-4B614F09149A}"/>
              </a:ext>
            </a:extLst>
          </p:cNvPr>
          <p:cNvSpPr/>
          <p:nvPr/>
        </p:nvSpPr>
        <p:spPr>
          <a:xfrm>
            <a:off x="161495" y="100327"/>
            <a:ext cx="822121" cy="822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09D9D13-7D71-4A7D-8B71-B56A3E72A155}"/>
              </a:ext>
            </a:extLst>
          </p:cNvPr>
          <p:cNvSpPr/>
          <p:nvPr/>
        </p:nvSpPr>
        <p:spPr>
          <a:xfrm>
            <a:off x="5509254" y="4907272"/>
            <a:ext cx="476775" cy="4767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3137D0C-7309-4125-9B00-30D0D7E5F390}"/>
              </a:ext>
            </a:extLst>
          </p:cNvPr>
          <p:cNvSpPr/>
          <p:nvPr/>
        </p:nvSpPr>
        <p:spPr>
          <a:xfrm>
            <a:off x="11092031" y="4085151"/>
            <a:ext cx="822121" cy="8221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98ADDE4-197A-4DE6-83F3-F9F1EB92BB85}"/>
              </a:ext>
            </a:extLst>
          </p:cNvPr>
          <p:cNvSpPr/>
          <p:nvPr/>
        </p:nvSpPr>
        <p:spPr>
          <a:xfrm>
            <a:off x="10420948" y="-830972"/>
            <a:ext cx="1819013" cy="1819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6F1F461-0397-4D24-8738-E3DAAA426C3C}"/>
              </a:ext>
            </a:extLst>
          </p:cNvPr>
          <p:cNvSpPr/>
          <p:nvPr/>
        </p:nvSpPr>
        <p:spPr>
          <a:xfrm>
            <a:off x="8882845" y="5978329"/>
            <a:ext cx="1872588" cy="18984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id="{E70F67AD-BA74-48FF-99FE-8334C513BA9E}"/>
              </a:ext>
            </a:extLst>
          </p:cNvPr>
          <p:cNvSpPr/>
          <p:nvPr/>
        </p:nvSpPr>
        <p:spPr>
          <a:xfrm>
            <a:off x="10853727" y="1098818"/>
            <a:ext cx="1082144" cy="1114170"/>
          </a:xfrm>
          <a:prstGeom prst="donut">
            <a:avLst>
              <a:gd name="adj" fmla="val 6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уг: прозрачная заливка 11">
            <a:extLst>
              <a:ext uri="{FF2B5EF4-FFF2-40B4-BE49-F238E27FC236}">
                <a16:creationId xmlns:a16="http://schemas.microsoft.com/office/drawing/2014/main" id="{1A5CE594-509C-40D1-906F-1CB3A4CF2C44}"/>
              </a:ext>
            </a:extLst>
          </p:cNvPr>
          <p:cNvSpPr/>
          <p:nvPr/>
        </p:nvSpPr>
        <p:spPr>
          <a:xfrm>
            <a:off x="42403" y="3429000"/>
            <a:ext cx="827881" cy="827881"/>
          </a:xfrm>
          <a:prstGeom prst="donut">
            <a:avLst>
              <a:gd name="adj" fmla="val 258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руг: прозрачная заливка 12">
            <a:extLst>
              <a:ext uri="{FF2B5EF4-FFF2-40B4-BE49-F238E27FC236}">
                <a16:creationId xmlns:a16="http://schemas.microsoft.com/office/drawing/2014/main" id="{4C18D33B-C5F6-4286-AD62-429D2EB10527}"/>
              </a:ext>
            </a:extLst>
          </p:cNvPr>
          <p:cNvSpPr/>
          <p:nvPr/>
        </p:nvSpPr>
        <p:spPr>
          <a:xfrm>
            <a:off x="1902896" y="5978329"/>
            <a:ext cx="1271191" cy="1271191"/>
          </a:xfrm>
          <a:prstGeom prst="donut">
            <a:avLst>
              <a:gd name="adj" fmla="val 2580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013E36F-9E64-4F23-9E45-D3CCCC11A7BF}"/>
              </a:ext>
            </a:extLst>
          </p:cNvPr>
          <p:cNvSpPr/>
          <p:nvPr/>
        </p:nvSpPr>
        <p:spPr>
          <a:xfrm>
            <a:off x="8882845" y="4256881"/>
            <a:ext cx="994802" cy="963706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5F624855-5E01-4629-8506-21E67D05A228}"/>
              </a:ext>
            </a:extLst>
          </p:cNvPr>
          <p:cNvSpPr/>
          <p:nvPr/>
        </p:nvSpPr>
        <p:spPr>
          <a:xfrm>
            <a:off x="-223249" y="1574578"/>
            <a:ext cx="1148224" cy="1163491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EA58801-AC4C-430C-B8EA-7EA7D5F02356}"/>
              </a:ext>
            </a:extLst>
          </p:cNvPr>
          <p:cNvSpPr/>
          <p:nvPr/>
        </p:nvSpPr>
        <p:spPr>
          <a:xfrm>
            <a:off x="5395796" y="276960"/>
            <a:ext cx="468856" cy="4688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8">
            <a:extLst>
              <a:ext uri="{FF2B5EF4-FFF2-40B4-BE49-F238E27FC236}">
                <a16:creationId xmlns:a16="http://schemas.microsoft.com/office/drawing/2014/main" id="{137612D6-1DB2-48F1-910F-734B375DB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296"/>
            <a:ext cx="10579768" cy="161828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участников подготовлены интересные творческие онлайн-активности и конкурсы:</a:t>
            </a: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 </a:t>
            </a:r>
            <a:br>
              <a:rPr lang="ru-RU" sz="3200" dirty="0"/>
            </a:br>
            <a:r>
              <a:rPr lang="ru-RU" sz="3200" dirty="0"/>
              <a:t> </a:t>
            </a:r>
            <a:br>
              <a:rPr lang="ru-RU" sz="3200" dirty="0"/>
            </a:br>
            <a:endParaRPr lang="ru-RU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5B7DBA8E-AFDD-42A4-8E24-F6BAB429C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656" y="1483405"/>
            <a:ext cx="10946496" cy="2922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⠀</a:t>
            </a:r>
          </a:p>
          <a:p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фотоконкурс «Я знаю номер Детского телефона доверия»,</a:t>
            </a:r>
          </a:p>
          <a:p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конкурс рисунков и масштабный флешмоб «Добрые дела».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«Марафона доверия» будет определен регион-победитель, жители которого наиболее активно включились в работу.</a:t>
            </a:r>
            <a:endParaRPr lang="ru-RU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3600" dirty="0">
              <a:solidFill>
                <a:srgbClr val="0000FF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36FDDF-5AEC-419A-8C90-11F6F2788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22477"/>
            <a:ext cx="4442105" cy="2503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619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FB0FCBA3-CEBD-441A-A641-4B614F09149A}"/>
              </a:ext>
            </a:extLst>
          </p:cNvPr>
          <p:cNvSpPr/>
          <p:nvPr/>
        </p:nvSpPr>
        <p:spPr>
          <a:xfrm>
            <a:off x="161495" y="100327"/>
            <a:ext cx="822121" cy="822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09D9D13-7D71-4A7D-8B71-B56A3E72A155}"/>
              </a:ext>
            </a:extLst>
          </p:cNvPr>
          <p:cNvSpPr/>
          <p:nvPr/>
        </p:nvSpPr>
        <p:spPr>
          <a:xfrm>
            <a:off x="417887" y="4721312"/>
            <a:ext cx="432270" cy="4767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98ADDE4-197A-4DE6-83F3-F9F1EB92BB85}"/>
              </a:ext>
            </a:extLst>
          </p:cNvPr>
          <p:cNvSpPr/>
          <p:nvPr/>
        </p:nvSpPr>
        <p:spPr>
          <a:xfrm>
            <a:off x="10420948" y="-830972"/>
            <a:ext cx="1819013" cy="1819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id="{E70F67AD-BA74-48FF-99FE-8334C513BA9E}"/>
              </a:ext>
            </a:extLst>
          </p:cNvPr>
          <p:cNvSpPr/>
          <p:nvPr/>
        </p:nvSpPr>
        <p:spPr>
          <a:xfrm>
            <a:off x="11563384" y="1017493"/>
            <a:ext cx="1082144" cy="1114170"/>
          </a:xfrm>
          <a:prstGeom prst="donut">
            <a:avLst>
              <a:gd name="adj" fmla="val 6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руг: прозрачная заливка 12">
            <a:extLst>
              <a:ext uri="{FF2B5EF4-FFF2-40B4-BE49-F238E27FC236}">
                <a16:creationId xmlns:a16="http://schemas.microsoft.com/office/drawing/2014/main" id="{4C18D33B-C5F6-4286-AD62-429D2EB10527}"/>
              </a:ext>
            </a:extLst>
          </p:cNvPr>
          <p:cNvSpPr/>
          <p:nvPr/>
        </p:nvSpPr>
        <p:spPr>
          <a:xfrm>
            <a:off x="4426467" y="4959699"/>
            <a:ext cx="1271191" cy="1271191"/>
          </a:xfrm>
          <a:prstGeom prst="donut">
            <a:avLst>
              <a:gd name="adj" fmla="val 2580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013E36F-9E64-4F23-9E45-D3CCCC11A7BF}"/>
              </a:ext>
            </a:extLst>
          </p:cNvPr>
          <p:cNvSpPr/>
          <p:nvPr/>
        </p:nvSpPr>
        <p:spPr>
          <a:xfrm>
            <a:off x="11563384" y="1760265"/>
            <a:ext cx="994802" cy="963706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5F624855-5E01-4629-8506-21E67D05A228}"/>
              </a:ext>
            </a:extLst>
          </p:cNvPr>
          <p:cNvSpPr/>
          <p:nvPr/>
        </p:nvSpPr>
        <p:spPr>
          <a:xfrm>
            <a:off x="-223249" y="1574578"/>
            <a:ext cx="1148224" cy="1163491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EA58801-AC4C-430C-B8EA-7EA7D5F02356}"/>
              </a:ext>
            </a:extLst>
          </p:cNvPr>
          <p:cNvSpPr/>
          <p:nvPr/>
        </p:nvSpPr>
        <p:spPr>
          <a:xfrm>
            <a:off x="5395796" y="276960"/>
            <a:ext cx="468856" cy="4688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8">
            <a:extLst>
              <a:ext uri="{FF2B5EF4-FFF2-40B4-BE49-F238E27FC236}">
                <a16:creationId xmlns:a16="http://schemas.microsoft.com/office/drawing/2014/main" id="{137612D6-1DB2-48F1-910F-734B375DB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616" y="172959"/>
            <a:ext cx="10579768" cy="125928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r>
              <a:rPr 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период проведения онлайн-акции участников ждет:</a:t>
            </a:r>
            <a:br>
              <a:rPr lang="ru-RU" sz="36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 </a:t>
            </a:r>
            <a:br>
              <a:rPr lang="ru-RU" sz="3200" dirty="0"/>
            </a:br>
            <a:r>
              <a:rPr lang="ru-RU" sz="3200" dirty="0"/>
              <a:t> </a:t>
            </a:r>
            <a:br>
              <a:rPr lang="ru-RU" sz="3200" dirty="0"/>
            </a:br>
            <a:endParaRPr lang="ru-RU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5B7DBA8E-AFDD-42A4-8E24-F6BAB429C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156" y="994466"/>
            <a:ext cx="10449095" cy="30212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марта – старт акции: трансляция видеоролика о Детском телефоне доверия и размещение на главной странице сообщества https://vk.com/dtd_33 информационного сообщения (поста).</a:t>
            </a:r>
          </a:p>
          <a:p>
            <a:pPr marL="0" indent="0">
              <a:buNone/>
            </a:pPr>
            <a:endParaRPr lang="ru-RU" sz="3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E62A0E9-5152-4760-81B5-A7B452311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59125"/>
            <a:ext cx="6045484" cy="3556167"/>
          </a:xfrm>
          <a:prstGeom prst="rect">
            <a:avLst/>
          </a:prstGeom>
        </p:spPr>
      </p:pic>
      <p:pic>
        <p:nvPicPr>
          <p:cNvPr id="21" name="Рисунок 20" descr="C:\Users\ЗавДТД\Desktop\Сообщество ВК ДТД\qr51137870.png">
            <a:extLst>
              <a:ext uri="{FF2B5EF4-FFF2-40B4-BE49-F238E27FC236}">
                <a16:creationId xmlns:a16="http://schemas.microsoft.com/office/drawing/2014/main" id="{982B4271-78A7-4D0A-8FEC-605A2B74BFE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2485" y="3896807"/>
            <a:ext cx="2784542" cy="278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4143FA-26BE-497A-B599-57495A62121F}"/>
              </a:ext>
            </a:extLst>
          </p:cNvPr>
          <p:cNvSpPr/>
          <p:nvPr/>
        </p:nvSpPr>
        <p:spPr>
          <a:xfrm>
            <a:off x="245307" y="3370923"/>
            <a:ext cx="5384917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QR</a:t>
            </a:r>
            <a:r>
              <a:rPr lang="ru-RU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код сообщества «Детский телефон доверия. </a:t>
            </a:r>
            <a:endParaRPr lang="ru-RU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Владимирская область»</a:t>
            </a:r>
            <a:endParaRPr lang="ru-RU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FB0FCBA3-CEBD-441A-A641-4B614F09149A}"/>
              </a:ext>
            </a:extLst>
          </p:cNvPr>
          <p:cNvSpPr/>
          <p:nvPr/>
        </p:nvSpPr>
        <p:spPr>
          <a:xfrm>
            <a:off x="161495" y="100327"/>
            <a:ext cx="822121" cy="822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09D9D13-7D71-4A7D-8B71-B56A3E72A155}"/>
              </a:ext>
            </a:extLst>
          </p:cNvPr>
          <p:cNvSpPr/>
          <p:nvPr/>
        </p:nvSpPr>
        <p:spPr>
          <a:xfrm>
            <a:off x="12294054" y="5590641"/>
            <a:ext cx="476775" cy="4767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98ADDE4-197A-4DE6-83F3-F9F1EB92BB85}"/>
              </a:ext>
            </a:extLst>
          </p:cNvPr>
          <p:cNvSpPr/>
          <p:nvPr/>
        </p:nvSpPr>
        <p:spPr>
          <a:xfrm>
            <a:off x="10420948" y="-830972"/>
            <a:ext cx="1819013" cy="1819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id="{E70F67AD-BA74-48FF-99FE-8334C513BA9E}"/>
              </a:ext>
            </a:extLst>
          </p:cNvPr>
          <p:cNvSpPr/>
          <p:nvPr/>
        </p:nvSpPr>
        <p:spPr>
          <a:xfrm>
            <a:off x="10853727" y="1098818"/>
            <a:ext cx="1082144" cy="1114170"/>
          </a:xfrm>
          <a:prstGeom prst="donut">
            <a:avLst>
              <a:gd name="adj" fmla="val 6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руг: прозрачная заливка 12">
            <a:extLst>
              <a:ext uri="{FF2B5EF4-FFF2-40B4-BE49-F238E27FC236}">
                <a16:creationId xmlns:a16="http://schemas.microsoft.com/office/drawing/2014/main" id="{4C18D33B-C5F6-4286-AD62-429D2EB10527}"/>
              </a:ext>
            </a:extLst>
          </p:cNvPr>
          <p:cNvSpPr/>
          <p:nvPr/>
        </p:nvSpPr>
        <p:spPr>
          <a:xfrm>
            <a:off x="1902896" y="5978329"/>
            <a:ext cx="1271191" cy="1271191"/>
          </a:xfrm>
          <a:prstGeom prst="donut">
            <a:avLst>
              <a:gd name="adj" fmla="val 2580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013E36F-9E64-4F23-9E45-D3CCCC11A7BF}"/>
              </a:ext>
            </a:extLst>
          </p:cNvPr>
          <p:cNvSpPr/>
          <p:nvPr/>
        </p:nvSpPr>
        <p:spPr>
          <a:xfrm>
            <a:off x="11299252" y="2344523"/>
            <a:ext cx="994802" cy="963706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5F624855-5E01-4629-8506-21E67D05A228}"/>
              </a:ext>
            </a:extLst>
          </p:cNvPr>
          <p:cNvSpPr/>
          <p:nvPr/>
        </p:nvSpPr>
        <p:spPr>
          <a:xfrm>
            <a:off x="-223249" y="1574578"/>
            <a:ext cx="1148224" cy="1163491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EA58801-AC4C-430C-B8EA-7EA7D5F02356}"/>
              </a:ext>
            </a:extLst>
          </p:cNvPr>
          <p:cNvSpPr/>
          <p:nvPr/>
        </p:nvSpPr>
        <p:spPr>
          <a:xfrm>
            <a:off x="5395796" y="276960"/>
            <a:ext cx="468856" cy="4688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8">
            <a:extLst>
              <a:ext uri="{FF2B5EF4-FFF2-40B4-BE49-F238E27FC236}">
                <a16:creationId xmlns:a16="http://schemas.microsoft.com/office/drawing/2014/main" id="{137612D6-1DB2-48F1-910F-734B375DB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589" y="554560"/>
            <a:ext cx="10579768" cy="160945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 наша Владимирская область смогла побороться за место лидера «Марафона доверия» среди других регионов страны каждому добровольцу необходимо:</a:t>
            </a:r>
            <a:br>
              <a:rPr lang="ru-RU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6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 </a:t>
            </a:r>
            <a:br>
              <a:rPr lang="ru-RU" sz="3200" dirty="0"/>
            </a:br>
            <a:r>
              <a:rPr lang="ru-RU" sz="3200" dirty="0"/>
              <a:t> </a:t>
            </a:r>
            <a:br>
              <a:rPr lang="ru-RU" sz="3200" dirty="0"/>
            </a:br>
            <a:endParaRPr lang="ru-RU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5B7DBA8E-AFDD-42A4-8E24-F6BAB429C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616" y="1972758"/>
            <a:ext cx="10946496" cy="47849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стать участником сообщества Вконтакте;</a:t>
            </a:r>
          </a:p>
          <a:p>
            <a:r>
              <a:rPr lang="ru-RU" sz="3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просмотреть видеоролик «Марафон доверия 2023»;  </a:t>
            </a:r>
          </a:p>
          <a:p>
            <a:r>
              <a:rPr lang="ru-RU" sz="3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сделать репост закрепленной записи «Расскажите друзьям о Детском телефоне доверия» и</a:t>
            </a:r>
            <a:r>
              <a:rPr lang="ru-RU" sz="3800" dirty="0"/>
              <a:t> </a:t>
            </a:r>
            <a:r>
              <a:rPr lang="ru-RU" sz="3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обратиться к своим подписчикам с просьбой о репосте данного сообщения;</a:t>
            </a:r>
          </a:p>
          <a:p>
            <a:r>
              <a:rPr lang="ru-RU" sz="3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принять участие в конкурсах Марафона доверия.</a:t>
            </a:r>
          </a:p>
          <a:p>
            <a:endParaRPr lang="ru-RU" sz="3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8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FB0FCBA3-CEBD-441A-A641-4B614F09149A}"/>
              </a:ext>
            </a:extLst>
          </p:cNvPr>
          <p:cNvSpPr/>
          <p:nvPr/>
        </p:nvSpPr>
        <p:spPr>
          <a:xfrm>
            <a:off x="161495" y="100327"/>
            <a:ext cx="822121" cy="822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09D9D13-7D71-4A7D-8B71-B56A3E72A155}"/>
              </a:ext>
            </a:extLst>
          </p:cNvPr>
          <p:cNvSpPr/>
          <p:nvPr/>
        </p:nvSpPr>
        <p:spPr>
          <a:xfrm>
            <a:off x="12294054" y="5590641"/>
            <a:ext cx="476775" cy="4767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98ADDE4-197A-4DE6-83F3-F9F1EB92BB85}"/>
              </a:ext>
            </a:extLst>
          </p:cNvPr>
          <p:cNvSpPr/>
          <p:nvPr/>
        </p:nvSpPr>
        <p:spPr>
          <a:xfrm>
            <a:off x="10420948" y="-830972"/>
            <a:ext cx="1819013" cy="1819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id="{E70F67AD-BA74-48FF-99FE-8334C513BA9E}"/>
              </a:ext>
            </a:extLst>
          </p:cNvPr>
          <p:cNvSpPr/>
          <p:nvPr/>
        </p:nvSpPr>
        <p:spPr>
          <a:xfrm>
            <a:off x="10853727" y="1098818"/>
            <a:ext cx="1082144" cy="1114170"/>
          </a:xfrm>
          <a:prstGeom prst="donut">
            <a:avLst>
              <a:gd name="adj" fmla="val 6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руг: прозрачная заливка 12">
            <a:extLst>
              <a:ext uri="{FF2B5EF4-FFF2-40B4-BE49-F238E27FC236}">
                <a16:creationId xmlns:a16="http://schemas.microsoft.com/office/drawing/2014/main" id="{4C18D33B-C5F6-4286-AD62-429D2EB10527}"/>
              </a:ext>
            </a:extLst>
          </p:cNvPr>
          <p:cNvSpPr/>
          <p:nvPr/>
        </p:nvSpPr>
        <p:spPr>
          <a:xfrm>
            <a:off x="1902896" y="5978329"/>
            <a:ext cx="1271191" cy="1271191"/>
          </a:xfrm>
          <a:prstGeom prst="donut">
            <a:avLst>
              <a:gd name="adj" fmla="val 2580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013E36F-9E64-4F23-9E45-D3CCCC11A7BF}"/>
              </a:ext>
            </a:extLst>
          </p:cNvPr>
          <p:cNvSpPr/>
          <p:nvPr/>
        </p:nvSpPr>
        <p:spPr>
          <a:xfrm>
            <a:off x="11299252" y="2344523"/>
            <a:ext cx="994802" cy="963706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5F624855-5E01-4629-8506-21E67D05A228}"/>
              </a:ext>
            </a:extLst>
          </p:cNvPr>
          <p:cNvSpPr/>
          <p:nvPr/>
        </p:nvSpPr>
        <p:spPr>
          <a:xfrm>
            <a:off x="-223249" y="1574578"/>
            <a:ext cx="1148224" cy="1163491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EA58801-AC4C-430C-B8EA-7EA7D5F02356}"/>
              </a:ext>
            </a:extLst>
          </p:cNvPr>
          <p:cNvSpPr/>
          <p:nvPr/>
        </p:nvSpPr>
        <p:spPr>
          <a:xfrm>
            <a:off x="5395796" y="276960"/>
            <a:ext cx="468856" cy="4688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8">
            <a:extLst>
              <a:ext uri="{FF2B5EF4-FFF2-40B4-BE49-F238E27FC236}">
                <a16:creationId xmlns:a16="http://schemas.microsoft.com/office/drawing/2014/main" id="{137612D6-1DB2-48F1-910F-734B375DB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651" y="355083"/>
            <a:ext cx="10579768" cy="125928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r>
              <a:rPr 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период проведения онлайн-акции участников ждет:</a:t>
            </a:r>
            <a:br>
              <a:rPr lang="ru-RU" sz="36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 </a:t>
            </a:r>
            <a:br>
              <a:rPr lang="ru-RU" sz="3200" dirty="0"/>
            </a:br>
            <a:r>
              <a:rPr lang="ru-RU" sz="3200" dirty="0"/>
              <a:t> </a:t>
            </a:r>
            <a:br>
              <a:rPr lang="ru-RU" sz="3200" dirty="0"/>
            </a:br>
            <a:endParaRPr lang="ru-RU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5B7DBA8E-AFDD-42A4-8E24-F6BAB429C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102" y="1227571"/>
            <a:ext cx="10946496" cy="33815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3 - 17 апреля – творческий онлайн-марафон «Я знаю Детский телефон доверия»;</a:t>
            </a:r>
          </a:p>
          <a:p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17 - 21 апреля – конкурс «Важные слова».	</a:t>
            </a:r>
          </a:p>
          <a:p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апреля-28 апреля: флешмоб «Добрые дела в неделю добра»;</a:t>
            </a:r>
          </a:p>
          <a:p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Май: подведение итогов и объявление лидеров онлайн-акции.</a:t>
            </a:r>
          </a:p>
          <a:p>
            <a:pPr marL="0" indent="0">
              <a:buNone/>
            </a:pPr>
            <a:b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мероприятия подробнее будут освещаться в сообществе https://vk.com/dtd_33 </a:t>
            </a:r>
            <a:endParaRPr lang="ru-RU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A0F272-F838-4B81-BC5D-2D6C8B7065AD}"/>
              </a:ext>
            </a:extLst>
          </p:cNvPr>
          <p:cNvSpPr/>
          <p:nvPr/>
        </p:nvSpPr>
        <p:spPr>
          <a:xfrm>
            <a:off x="498326" y="4586784"/>
            <a:ext cx="11382418" cy="1957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Вступайте в сообщество, следите за его новостной лентой и принимайте активное участие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акции «Марафон доверия. 2023»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38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FB0FCBA3-CEBD-441A-A641-4B614F09149A}"/>
              </a:ext>
            </a:extLst>
          </p:cNvPr>
          <p:cNvSpPr/>
          <p:nvPr/>
        </p:nvSpPr>
        <p:spPr>
          <a:xfrm>
            <a:off x="506769" y="430138"/>
            <a:ext cx="822121" cy="822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09D9D13-7D71-4A7D-8B71-B56A3E72A155}"/>
              </a:ext>
            </a:extLst>
          </p:cNvPr>
          <p:cNvSpPr/>
          <p:nvPr/>
        </p:nvSpPr>
        <p:spPr>
          <a:xfrm>
            <a:off x="5788253" y="4808737"/>
            <a:ext cx="476775" cy="4767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3137D0C-7309-4125-9B00-30D0D7E5F390}"/>
              </a:ext>
            </a:extLst>
          </p:cNvPr>
          <p:cNvSpPr/>
          <p:nvPr/>
        </p:nvSpPr>
        <p:spPr>
          <a:xfrm>
            <a:off x="11126072" y="4858443"/>
            <a:ext cx="822121" cy="8221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98ADDE4-197A-4DE6-83F3-F9F1EB92BB85}"/>
              </a:ext>
            </a:extLst>
          </p:cNvPr>
          <p:cNvSpPr/>
          <p:nvPr/>
        </p:nvSpPr>
        <p:spPr>
          <a:xfrm>
            <a:off x="10053378" y="92149"/>
            <a:ext cx="1819013" cy="1819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6F1F461-0397-4D24-8738-E3DAAA426C3C}"/>
              </a:ext>
            </a:extLst>
          </p:cNvPr>
          <p:cNvSpPr/>
          <p:nvPr/>
        </p:nvSpPr>
        <p:spPr>
          <a:xfrm>
            <a:off x="8909590" y="5285512"/>
            <a:ext cx="1872588" cy="18984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id="{E70F67AD-BA74-48FF-99FE-8334C513BA9E}"/>
              </a:ext>
            </a:extLst>
          </p:cNvPr>
          <p:cNvSpPr/>
          <p:nvPr/>
        </p:nvSpPr>
        <p:spPr>
          <a:xfrm>
            <a:off x="10400978" y="2749496"/>
            <a:ext cx="1509009" cy="1421274"/>
          </a:xfrm>
          <a:prstGeom prst="donut">
            <a:avLst>
              <a:gd name="adj" fmla="val 6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уг: прозрачная заливка 11">
            <a:extLst>
              <a:ext uri="{FF2B5EF4-FFF2-40B4-BE49-F238E27FC236}">
                <a16:creationId xmlns:a16="http://schemas.microsoft.com/office/drawing/2014/main" id="{1A5CE594-509C-40D1-906F-1CB3A4CF2C44}"/>
              </a:ext>
            </a:extLst>
          </p:cNvPr>
          <p:cNvSpPr/>
          <p:nvPr/>
        </p:nvSpPr>
        <p:spPr>
          <a:xfrm>
            <a:off x="740072" y="3144515"/>
            <a:ext cx="827881" cy="827881"/>
          </a:xfrm>
          <a:prstGeom prst="donut">
            <a:avLst>
              <a:gd name="adj" fmla="val 258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руг: прозрачная заливка 12">
            <a:extLst>
              <a:ext uri="{FF2B5EF4-FFF2-40B4-BE49-F238E27FC236}">
                <a16:creationId xmlns:a16="http://schemas.microsoft.com/office/drawing/2014/main" id="{4C18D33B-C5F6-4286-AD62-429D2EB10527}"/>
              </a:ext>
            </a:extLst>
          </p:cNvPr>
          <p:cNvSpPr/>
          <p:nvPr/>
        </p:nvSpPr>
        <p:spPr>
          <a:xfrm>
            <a:off x="1503448" y="5626300"/>
            <a:ext cx="1271191" cy="1271191"/>
          </a:xfrm>
          <a:prstGeom prst="donut">
            <a:avLst>
              <a:gd name="adj" fmla="val 2580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013E36F-9E64-4F23-9E45-D3CCCC11A7BF}"/>
              </a:ext>
            </a:extLst>
          </p:cNvPr>
          <p:cNvSpPr/>
          <p:nvPr/>
        </p:nvSpPr>
        <p:spPr>
          <a:xfrm>
            <a:off x="5376483" y="4414451"/>
            <a:ext cx="1252225" cy="125222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5F624855-5E01-4629-8506-21E67D05A228}"/>
              </a:ext>
            </a:extLst>
          </p:cNvPr>
          <p:cNvSpPr/>
          <p:nvPr/>
        </p:nvSpPr>
        <p:spPr>
          <a:xfrm>
            <a:off x="238875" y="4483671"/>
            <a:ext cx="1252225" cy="125222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EA58801-AC4C-430C-B8EA-7EA7D5F02356}"/>
              </a:ext>
            </a:extLst>
          </p:cNvPr>
          <p:cNvSpPr/>
          <p:nvPr/>
        </p:nvSpPr>
        <p:spPr>
          <a:xfrm>
            <a:off x="712755" y="1838784"/>
            <a:ext cx="468856" cy="4688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8">
            <a:extLst>
              <a:ext uri="{FF2B5EF4-FFF2-40B4-BE49-F238E27FC236}">
                <a16:creationId xmlns:a16="http://schemas.microsoft.com/office/drawing/2014/main" id="{137612D6-1DB2-48F1-910F-734B375DB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324" y="45266"/>
            <a:ext cx="10515600" cy="57113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ECF283-F397-4660-9D2D-050546515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826" y="113027"/>
            <a:ext cx="10515600" cy="10090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Присоединяйтесь!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A61D07D-7EB6-4B94-9EF8-130FD112D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086" y="907377"/>
            <a:ext cx="4541079" cy="454107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8C96DA-6D06-4013-97B3-2E9C834C6CF2}"/>
              </a:ext>
            </a:extLst>
          </p:cNvPr>
          <p:cNvSpPr/>
          <p:nvPr/>
        </p:nvSpPr>
        <p:spPr>
          <a:xfrm>
            <a:off x="1809583" y="5390169"/>
            <a:ext cx="7621001" cy="1341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СДЕЛАЕМ ДЕТСКИЙ ТЕЛЕФОН ДОВЕРИЯ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8-800-2000-122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ПОПУЛЯРНЫМ ВМЕСТЕ!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63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3E4C56D1-393D-4305-879B-24D5F965CCDD}"/>
              </a:ext>
            </a:extLst>
          </p:cNvPr>
          <p:cNvSpPr/>
          <p:nvPr/>
        </p:nvSpPr>
        <p:spPr>
          <a:xfrm>
            <a:off x="416065" y="-411061"/>
            <a:ext cx="822121" cy="822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B4BF70D-3752-4707-AE1A-4915FBD89C24}"/>
              </a:ext>
            </a:extLst>
          </p:cNvPr>
          <p:cNvSpPr/>
          <p:nvPr/>
        </p:nvSpPr>
        <p:spPr>
          <a:xfrm>
            <a:off x="6773896" y="1191155"/>
            <a:ext cx="476775" cy="4767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35BDC5EF-1A3B-406F-95C9-EA5CC5A78049}"/>
              </a:ext>
            </a:extLst>
          </p:cNvPr>
          <p:cNvSpPr/>
          <p:nvPr/>
        </p:nvSpPr>
        <p:spPr>
          <a:xfrm>
            <a:off x="10781252" y="5924026"/>
            <a:ext cx="822121" cy="8221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F8F2917-81ED-4342-91D7-183327CBD6E6}"/>
              </a:ext>
            </a:extLst>
          </p:cNvPr>
          <p:cNvSpPr/>
          <p:nvPr/>
        </p:nvSpPr>
        <p:spPr>
          <a:xfrm>
            <a:off x="-358257" y="5747721"/>
            <a:ext cx="1271191" cy="12711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CB8E9C0-8235-4DE2-9557-A30E6561DDF8}"/>
              </a:ext>
            </a:extLst>
          </p:cNvPr>
          <p:cNvSpPr/>
          <p:nvPr/>
        </p:nvSpPr>
        <p:spPr>
          <a:xfrm>
            <a:off x="10785942" y="-502858"/>
            <a:ext cx="1461664" cy="15808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руг: прозрачная заливка 8">
            <a:extLst>
              <a:ext uri="{FF2B5EF4-FFF2-40B4-BE49-F238E27FC236}">
                <a16:creationId xmlns:a16="http://schemas.microsoft.com/office/drawing/2014/main" id="{82DC0F0A-FFDC-47DA-9154-D77172CCF7DF}"/>
              </a:ext>
            </a:extLst>
          </p:cNvPr>
          <p:cNvSpPr/>
          <p:nvPr/>
        </p:nvSpPr>
        <p:spPr>
          <a:xfrm>
            <a:off x="10635916" y="5626808"/>
            <a:ext cx="1362497" cy="1271192"/>
          </a:xfrm>
          <a:prstGeom prst="donut">
            <a:avLst>
              <a:gd name="adj" fmla="val 6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руг: прозрачная заливка 9">
            <a:extLst>
              <a:ext uri="{FF2B5EF4-FFF2-40B4-BE49-F238E27FC236}">
                <a16:creationId xmlns:a16="http://schemas.microsoft.com/office/drawing/2014/main" id="{98F7F693-7336-4B32-B433-3BA364B719A7}"/>
              </a:ext>
            </a:extLst>
          </p:cNvPr>
          <p:cNvSpPr/>
          <p:nvPr/>
        </p:nvSpPr>
        <p:spPr>
          <a:xfrm>
            <a:off x="-358257" y="2473991"/>
            <a:ext cx="827881" cy="827881"/>
          </a:xfrm>
          <a:prstGeom prst="donut">
            <a:avLst>
              <a:gd name="adj" fmla="val 258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id="{DC13F7DE-F6E4-439E-A864-7E04BF99B6C6}"/>
              </a:ext>
            </a:extLst>
          </p:cNvPr>
          <p:cNvSpPr/>
          <p:nvPr/>
        </p:nvSpPr>
        <p:spPr>
          <a:xfrm>
            <a:off x="7012283" y="6264800"/>
            <a:ext cx="1271191" cy="1271191"/>
          </a:xfrm>
          <a:prstGeom prst="donut">
            <a:avLst>
              <a:gd name="adj" fmla="val 2580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53EBF90-9D77-43BA-9D7A-FD0F764E5552}"/>
              </a:ext>
            </a:extLst>
          </p:cNvPr>
          <p:cNvSpPr/>
          <p:nvPr/>
        </p:nvSpPr>
        <p:spPr>
          <a:xfrm>
            <a:off x="9049097" y="346279"/>
            <a:ext cx="1252225" cy="125222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932D52A-78F7-4435-9021-CC556CD569CF}"/>
              </a:ext>
            </a:extLst>
          </p:cNvPr>
          <p:cNvSpPr/>
          <p:nvPr/>
        </p:nvSpPr>
        <p:spPr>
          <a:xfrm>
            <a:off x="11298032" y="1847879"/>
            <a:ext cx="1252225" cy="125222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51BA0C0-AA69-429C-8811-AA2D49E11446}"/>
              </a:ext>
            </a:extLst>
          </p:cNvPr>
          <p:cNvSpPr/>
          <p:nvPr/>
        </p:nvSpPr>
        <p:spPr>
          <a:xfrm>
            <a:off x="11883132" y="4370505"/>
            <a:ext cx="468856" cy="4688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D80F1FAB-2788-46EB-8D49-D975C02A47C9}"/>
              </a:ext>
            </a:extLst>
          </p:cNvPr>
          <p:cNvSpPr txBox="1">
            <a:spLocks/>
          </p:cNvSpPr>
          <p:nvPr/>
        </p:nvSpPr>
        <p:spPr>
          <a:xfrm>
            <a:off x="193588" y="5666845"/>
            <a:ext cx="10907550" cy="119063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C428E6A-D7D6-42FF-B6E9-3D508B73D3C2}"/>
              </a:ext>
            </a:extLst>
          </p:cNvPr>
          <p:cNvSpPr/>
          <p:nvPr/>
        </p:nvSpPr>
        <p:spPr>
          <a:xfrm>
            <a:off x="822121" y="5277807"/>
            <a:ext cx="102790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5400" b="1" dirty="0">
                <a:solidFill>
                  <a:srgbClr val="FF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     Спасибо за внимание! 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317F4D-D29D-4199-8EB6-7B02F986C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84" y="333883"/>
            <a:ext cx="9274235" cy="64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6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FB0FCBA3-CEBD-441A-A641-4B614F09149A}"/>
              </a:ext>
            </a:extLst>
          </p:cNvPr>
          <p:cNvSpPr/>
          <p:nvPr/>
        </p:nvSpPr>
        <p:spPr>
          <a:xfrm>
            <a:off x="161495" y="100327"/>
            <a:ext cx="822121" cy="822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09D9D13-7D71-4A7D-8B71-B56A3E72A155}"/>
              </a:ext>
            </a:extLst>
          </p:cNvPr>
          <p:cNvSpPr/>
          <p:nvPr/>
        </p:nvSpPr>
        <p:spPr>
          <a:xfrm>
            <a:off x="5509254" y="4907272"/>
            <a:ext cx="476775" cy="4767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3137D0C-7309-4125-9B00-30D0D7E5F390}"/>
              </a:ext>
            </a:extLst>
          </p:cNvPr>
          <p:cNvSpPr/>
          <p:nvPr/>
        </p:nvSpPr>
        <p:spPr>
          <a:xfrm>
            <a:off x="11054911" y="4085151"/>
            <a:ext cx="822121" cy="8221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98ADDE4-197A-4DE6-83F3-F9F1EB92BB85}"/>
              </a:ext>
            </a:extLst>
          </p:cNvPr>
          <p:cNvSpPr/>
          <p:nvPr/>
        </p:nvSpPr>
        <p:spPr>
          <a:xfrm>
            <a:off x="10420948" y="-830972"/>
            <a:ext cx="1819013" cy="1819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6F1F461-0397-4D24-8738-E3DAAA426C3C}"/>
              </a:ext>
            </a:extLst>
          </p:cNvPr>
          <p:cNvSpPr/>
          <p:nvPr/>
        </p:nvSpPr>
        <p:spPr>
          <a:xfrm>
            <a:off x="8882845" y="5978329"/>
            <a:ext cx="1872588" cy="18984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id="{E70F67AD-BA74-48FF-99FE-8334C513BA9E}"/>
              </a:ext>
            </a:extLst>
          </p:cNvPr>
          <p:cNvSpPr/>
          <p:nvPr/>
        </p:nvSpPr>
        <p:spPr>
          <a:xfrm>
            <a:off x="10420948" y="1623899"/>
            <a:ext cx="1082144" cy="1114170"/>
          </a:xfrm>
          <a:prstGeom prst="donut">
            <a:avLst>
              <a:gd name="adj" fmla="val 6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уг: прозрачная заливка 11">
            <a:extLst>
              <a:ext uri="{FF2B5EF4-FFF2-40B4-BE49-F238E27FC236}">
                <a16:creationId xmlns:a16="http://schemas.microsoft.com/office/drawing/2014/main" id="{1A5CE594-509C-40D1-906F-1CB3A4CF2C44}"/>
              </a:ext>
            </a:extLst>
          </p:cNvPr>
          <p:cNvSpPr/>
          <p:nvPr/>
        </p:nvSpPr>
        <p:spPr>
          <a:xfrm>
            <a:off x="139774" y="3910853"/>
            <a:ext cx="827881" cy="827881"/>
          </a:xfrm>
          <a:prstGeom prst="donut">
            <a:avLst>
              <a:gd name="adj" fmla="val 258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руг: прозрачная заливка 12">
            <a:extLst>
              <a:ext uri="{FF2B5EF4-FFF2-40B4-BE49-F238E27FC236}">
                <a16:creationId xmlns:a16="http://schemas.microsoft.com/office/drawing/2014/main" id="{4C18D33B-C5F6-4286-AD62-429D2EB10527}"/>
              </a:ext>
            </a:extLst>
          </p:cNvPr>
          <p:cNvSpPr/>
          <p:nvPr/>
        </p:nvSpPr>
        <p:spPr>
          <a:xfrm>
            <a:off x="1902896" y="5978329"/>
            <a:ext cx="1271191" cy="1271191"/>
          </a:xfrm>
          <a:prstGeom prst="donut">
            <a:avLst>
              <a:gd name="adj" fmla="val 2580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013E36F-9E64-4F23-9E45-D3CCCC11A7BF}"/>
              </a:ext>
            </a:extLst>
          </p:cNvPr>
          <p:cNvSpPr/>
          <p:nvPr/>
        </p:nvSpPr>
        <p:spPr>
          <a:xfrm>
            <a:off x="8882845" y="4256881"/>
            <a:ext cx="994802" cy="963706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5F624855-5E01-4629-8506-21E67D05A228}"/>
              </a:ext>
            </a:extLst>
          </p:cNvPr>
          <p:cNvSpPr/>
          <p:nvPr/>
        </p:nvSpPr>
        <p:spPr>
          <a:xfrm>
            <a:off x="967656" y="2891621"/>
            <a:ext cx="1148224" cy="1163491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EA58801-AC4C-430C-B8EA-7EA7D5F02356}"/>
              </a:ext>
            </a:extLst>
          </p:cNvPr>
          <p:cNvSpPr/>
          <p:nvPr/>
        </p:nvSpPr>
        <p:spPr>
          <a:xfrm>
            <a:off x="5395796" y="276960"/>
            <a:ext cx="468856" cy="4688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8">
            <a:extLst>
              <a:ext uri="{FF2B5EF4-FFF2-40B4-BE49-F238E27FC236}">
                <a16:creationId xmlns:a16="http://schemas.microsoft.com/office/drawing/2014/main" id="{137612D6-1DB2-48F1-910F-734B375DB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655" y="655142"/>
            <a:ext cx="10515600" cy="5656087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Уже 13 лет в России работает служба </a:t>
            </a:r>
            <a:br>
              <a:rPr lang="ru-RU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экстренной психологической помощи </a:t>
            </a:r>
            <a:br>
              <a:rPr lang="ru-RU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детей и подростков. Телефон доверия </a:t>
            </a:r>
            <a:br>
              <a:rPr lang="ru-RU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8-800-2000-122 — это бесплатная анонимная служба и один из важнейших проектов Фонда поддержки детей, находящихся в трудной жизненной ситуации.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6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FB0FCBA3-CEBD-441A-A641-4B614F09149A}"/>
              </a:ext>
            </a:extLst>
          </p:cNvPr>
          <p:cNvSpPr/>
          <p:nvPr/>
        </p:nvSpPr>
        <p:spPr>
          <a:xfrm>
            <a:off x="161495" y="100327"/>
            <a:ext cx="822121" cy="822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09D9D13-7D71-4A7D-8B71-B56A3E72A155}"/>
              </a:ext>
            </a:extLst>
          </p:cNvPr>
          <p:cNvSpPr/>
          <p:nvPr/>
        </p:nvSpPr>
        <p:spPr>
          <a:xfrm>
            <a:off x="5509254" y="4907272"/>
            <a:ext cx="476775" cy="4767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3137D0C-7309-4125-9B00-30D0D7E5F390}"/>
              </a:ext>
            </a:extLst>
          </p:cNvPr>
          <p:cNvSpPr/>
          <p:nvPr/>
        </p:nvSpPr>
        <p:spPr>
          <a:xfrm>
            <a:off x="11054911" y="4085151"/>
            <a:ext cx="822121" cy="8221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98ADDE4-197A-4DE6-83F3-F9F1EB92BB85}"/>
              </a:ext>
            </a:extLst>
          </p:cNvPr>
          <p:cNvSpPr/>
          <p:nvPr/>
        </p:nvSpPr>
        <p:spPr>
          <a:xfrm>
            <a:off x="10420948" y="-830972"/>
            <a:ext cx="1819013" cy="1819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6F1F461-0397-4D24-8738-E3DAAA426C3C}"/>
              </a:ext>
            </a:extLst>
          </p:cNvPr>
          <p:cNvSpPr/>
          <p:nvPr/>
        </p:nvSpPr>
        <p:spPr>
          <a:xfrm>
            <a:off x="8882845" y="5978329"/>
            <a:ext cx="1872588" cy="18984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id="{E70F67AD-BA74-48FF-99FE-8334C513BA9E}"/>
              </a:ext>
            </a:extLst>
          </p:cNvPr>
          <p:cNvSpPr/>
          <p:nvPr/>
        </p:nvSpPr>
        <p:spPr>
          <a:xfrm>
            <a:off x="10836074" y="2030174"/>
            <a:ext cx="1082144" cy="1114170"/>
          </a:xfrm>
          <a:prstGeom prst="donut">
            <a:avLst>
              <a:gd name="adj" fmla="val 6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уг: прозрачная заливка 11">
            <a:extLst>
              <a:ext uri="{FF2B5EF4-FFF2-40B4-BE49-F238E27FC236}">
                <a16:creationId xmlns:a16="http://schemas.microsoft.com/office/drawing/2014/main" id="{1A5CE594-509C-40D1-906F-1CB3A4CF2C44}"/>
              </a:ext>
            </a:extLst>
          </p:cNvPr>
          <p:cNvSpPr/>
          <p:nvPr/>
        </p:nvSpPr>
        <p:spPr>
          <a:xfrm>
            <a:off x="139774" y="3910853"/>
            <a:ext cx="827881" cy="827881"/>
          </a:xfrm>
          <a:prstGeom prst="donut">
            <a:avLst>
              <a:gd name="adj" fmla="val 258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руг: прозрачная заливка 12">
            <a:extLst>
              <a:ext uri="{FF2B5EF4-FFF2-40B4-BE49-F238E27FC236}">
                <a16:creationId xmlns:a16="http://schemas.microsoft.com/office/drawing/2014/main" id="{4C18D33B-C5F6-4286-AD62-429D2EB10527}"/>
              </a:ext>
            </a:extLst>
          </p:cNvPr>
          <p:cNvSpPr/>
          <p:nvPr/>
        </p:nvSpPr>
        <p:spPr>
          <a:xfrm>
            <a:off x="1902896" y="5978329"/>
            <a:ext cx="1271191" cy="1271191"/>
          </a:xfrm>
          <a:prstGeom prst="donut">
            <a:avLst>
              <a:gd name="adj" fmla="val 2580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013E36F-9E64-4F23-9E45-D3CCCC11A7BF}"/>
              </a:ext>
            </a:extLst>
          </p:cNvPr>
          <p:cNvSpPr/>
          <p:nvPr/>
        </p:nvSpPr>
        <p:spPr>
          <a:xfrm>
            <a:off x="8882845" y="4256881"/>
            <a:ext cx="994802" cy="963706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5F624855-5E01-4629-8506-21E67D05A228}"/>
              </a:ext>
            </a:extLst>
          </p:cNvPr>
          <p:cNvSpPr/>
          <p:nvPr/>
        </p:nvSpPr>
        <p:spPr>
          <a:xfrm>
            <a:off x="161495" y="1423768"/>
            <a:ext cx="1148224" cy="1163491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EA58801-AC4C-430C-B8EA-7EA7D5F02356}"/>
              </a:ext>
            </a:extLst>
          </p:cNvPr>
          <p:cNvSpPr/>
          <p:nvPr/>
        </p:nvSpPr>
        <p:spPr>
          <a:xfrm>
            <a:off x="5395796" y="276960"/>
            <a:ext cx="468856" cy="4688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8">
            <a:extLst>
              <a:ext uri="{FF2B5EF4-FFF2-40B4-BE49-F238E27FC236}">
                <a16:creationId xmlns:a16="http://schemas.microsoft.com/office/drawing/2014/main" id="{137612D6-1DB2-48F1-910F-734B375DB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371" y="530551"/>
            <a:ext cx="10515600" cy="5447778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Ежедневно консультанты принимают сотни звонков, оказывают поддержку здесь и сейчас, а дети открыто говорят о том, что беспокоит.</a:t>
            </a:r>
            <a:b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сожалению, далеко не все знают о существовании такой помощи. На смену повзрослевшим подросткам приходят новые юные абоненты, которые могут быть не знакомы со всероссийским проектом</a:t>
            </a:r>
            <a:r>
              <a:rPr lang="ru-RU" b="1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860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65ACD-296E-4080-99C6-2FE9C06F7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устроена работа Детского телефона доверия?</a:t>
            </a:r>
            <a:endParaRPr lang="ru-RU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33E51D-9247-4450-82B0-674133E0F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21" y="1983748"/>
            <a:ext cx="10676021" cy="4351338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 на номер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8-800-2000-122 </a:t>
            </a:r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звонит абонент, автоматически определяется его территориальная привязка, и обращение направляют в службу экстренной психологической помощи региона. Так организована работа всей службы. Сейчас к ней подключены 85 субъектов РФ, при этом 67 регионов работают в круглосуточном режиме. </a:t>
            </a:r>
          </a:p>
          <a:p>
            <a:pPr marL="0" indent="457200" algn="just">
              <a:buNone/>
            </a:pPr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общей сложности на звонки отвечают более 1000 психологов-консультантов.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E4C56D1-393D-4305-879B-24D5F965CCDD}"/>
              </a:ext>
            </a:extLst>
          </p:cNvPr>
          <p:cNvSpPr/>
          <p:nvPr/>
        </p:nvSpPr>
        <p:spPr>
          <a:xfrm>
            <a:off x="0" y="-456996"/>
            <a:ext cx="822121" cy="822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B4BF70D-3752-4707-AE1A-4915FBD89C24}"/>
              </a:ext>
            </a:extLst>
          </p:cNvPr>
          <p:cNvSpPr/>
          <p:nvPr/>
        </p:nvSpPr>
        <p:spPr>
          <a:xfrm>
            <a:off x="6773896" y="1191155"/>
            <a:ext cx="476775" cy="4767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35BDC5EF-1A3B-406F-95C9-EA5CC5A78049}"/>
              </a:ext>
            </a:extLst>
          </p:cNvPr>
          <p:cNvSpPr/>
          <p:nvPr/>
        </p:nvSpPr>
        <p:spPr>
          <a:xfrm>
            <a:off x="10781252" y="5924026"/>
            <a:ext cx="822121" cy="8221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F8F2917-81ED-4342-91D7-183327CBD6E6}"/>
              </a:ext>
            </a:extLst>
          </p:cNvPr>
          <p:cNvSpPr/>
          <p:nvPr/>
        </p:nvSpPr>
        <p:spPr>
          <a:xfrm>
            <a:off x="733745" y="6194270"/>
            <a:ext cx="1271191" cy="12711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CB8E9C0-8235-4DE2-9557-A30E6561DDF8}"/>
              </a:ext>
            </a:extLst>
          </p:cNvPr>
          <p:cNvSpPr/>
          <p:nvPr/>
        </p:nvSpPr>
        <p:spPr>
          <a:xfrm>
            <a:off x="10785942" y="-502858"/>
            <a:ext cx="1461664" cy="15808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руг: прозрачная заливка 8">
            <a:extLst>
              <a:ext uri="{FF2B5EF4-FFF2-40B4-BE49-F238E27FC236}">
                <a16:creationId xmlns:a16="http://schemas.microsoft.com/office/drawing/2014/main" id="{82DC0F0A-FFDC-47DA-9154-D77172CCF7DF}"/>
              </a:ext>
            </a:extLst>
          </p:cNvPr>
          <p:cNvSpPr/>
          <p:nvPr/>
        </p:nvSpPr>
        <p:spPr>
          <a:xfrm>
            <a:off x="10635916" y="5626808"/>
            <a:ext cx="1362497" cy="1271192"/>
          </a:xfrm>
          <a:prstGeom prst="donut">
            <a:avLst>
              <a:gd name="adj" fmla="val 6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руг: прозрачная заливка 9">
            <a:extLst>
              <a:ext uri="{FF2B5EF4-FFF2-40B4-BE49-F238E27FC236}">
                <a16:creationId xmlns:a16="http://schemas.microsoft.com/office/drawing/2014/main" id="{98F7F693-7336-4B32-B433-3BA364B719A7}"/>
              </a:ext>
            </a:extLst>
          </p:cNvPr>
          <p:cNvSpPr/>
          <p:nvPr/>
        </p:nvSpPr>
        <p:spPr>
          <a:xfrm>
            <a:off x="-358257" y="2473991"/>
            <a:ext cx="827881" cy="827881"/>
          </a:xfrm>
          <a:prstGeom prst="donut">
            <a:avLst>
              <a:gd name="adj" fmla="val 258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id="{DC13F7DE-F6E4-439E-A864-7E04BF99B6C6}"/>
              </a:ext>
            </a:extLst>
          </p:cNvPr>
          <p:cNvSpPr/>
          <p:nvPr/>
        </p:nvSpPr>
        <p:spPr>
          <a:xfrm>
            <a:off x="6903794" y="5975325"/>
            <a:ext cx="1271191" cy="1271191"/>
          </a:xfrm>
          <a:prstGeom prst="donut">
            <a:avLst>
              <a:gd name="adj" fmla="val 2580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53EBF90-9D77-43BA-9D7A-FD0F764E5552}"/>
              </a:ext>
            </a:extLst>
          </p:cNvPr>
          <p:cNvSpPr/>
          <p:nvPr/>
        </p:nvSpPr>
        <p:spPr>
          <a:xfrm>
            <a:off x="9644520" y="447116"/>
            <a:ext cx="1252225" cy="125222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932D52A-78F7-4435-9021-CC556CD569CF}"/>
              </a:ext>
            </a:extLst>
          </p:cNvPr>
          <p:cNvSpPr/>
          <p:nvPr/>
        </p:nvSpPr>
        <p:spPr>
          <a:xfrm>
            <a:off x="5748103" y="3493319"/>
            <a:ext cx="586564" cy="517358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51BA0C0-AA69-429C-8811-AA2D49E11446}"/>
              </a:ext>
            </a:extLst>
          </p:cNvPr>
          <p:cNvSpPr/>
          <p:nvPr/>
        </p:nvSpPr>
        <p:spPr>
          <a:xfrm>
            <a:off x="11883132" y="4370505"/>
            <a:ext cx="468856" cy="4688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D80F1FAB-2788-46EB-8D49-D975C02A47C9}"/>
              </a:ext>
            </a:extLst>
          </p:cNvPr>
          <p:cNvSpPr txBox="1">
            <a:spLocks/>
          </p:cNvSpPr>
          <p:nvPr/>
        </p:nvSpPr>
        <p:spPr>
          <a:xfrm>
            <a:off x="3907785" y="6492352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B8D0ADB-2029-4AC0-911D-82B7F2172B00}"/>
              </a:ext>
            </a:extLst>
          </p:cNvPr>
          <p:cNvSpPr/>
          <p:nvPr/>
        </p:nvSpPr>
        <p:spPr>
          <a:xfrm>
            <a:off x="10911578" y="3429000"/>
            <a:ext cx="586564" cy="517358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46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233E51D-9247-4450-82B0-674133E0F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76021" cy="4351338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en-US" dirty="0"/>
              <a:t> </a:t>
            </a:r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E4C56D1-393D-4305-879B-24D5F965CCDD}"/>
              </a:ext>
            </a:extLst>
          </p:cNvPr>
          <p:cNvSpPr/>
          <p:nvPr/>
        </p:nvSpPr>
        <p:spPr>
          <a:xfrm>
            <a:off x="-135277" y="840603"/>
            <a:ext cx="822121" cy="822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B4BF70D-3752-4707-AE1A-4915FBD89C24}"/>
              </a:ext>
            </a:extLst>
          </p:cNvPr>
          <p:cNvSpPr/>
          <p:nvPr/>
        </p:nvSpPr>
        <p:spPr>
          <a:xfrm>
            <a:off x="6816" y="2592990"/>
            <a:ext cx="476775" cy="4767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35BDC5EF-1A3B-406F-95C9-EA5CC5A78049}"/>
              </a:ext>
            </a:extLst>
          </p:cNvPr>
          <p:cNvSpPr/>
          <p:nvPr/>
        </p:nvSpPr>
        <p:spPr>
          <a:xfrm>
            <a:off x="11177093" y="5800125"/>
            <a:ext cx="822121" cy="8221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F8F2917-81ED-4342-91D7-183327CBD6E6}"/>
              </a:ext>
            </a:extLst>
          </p:cNvPr>
          <p:cNvSpPr/>
          <p:nvPr/>
        </p:nvSpPr>
        <p:spPr>
          <a:xfrm>
            <a:off x="-249598" y="5316916"/>
            <a:ext cx="1271191" cy="12711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CB8E9C0-8235-4DE2-9557-A30E6561DDF8}"/>
              </a:ext>
            </a:extLst>
          </p:cNvPr>
          <p:cNvSpPr/>
          <p:nvPr/>
        </p:nvSpPr>
        <p:spPr>
          <a:xfrm>
            <a:off x="11190692" y="-34889"/>
            <a:ext cx="1339263" cy="13301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руг: прозрачная заливка 8">
            <a:extLst>
              <a:ext uri="{FF2B5EF4-FFF2-40B4-BE49-F238E27FC236}">
                <a16:creationId xmlns:a16="http://schemas.microsoft.com/office/drawing/2014/main" id="{82DC0F0A-FFDC-47DA-9154-D77172CCF7DF}"/>
              </a:ext>
            </a:extLst>
          </p:cNvPr>
          <p:cNvSpPr/>
          <p:nvPr/>
        </p:nvSpPr>
        <p:spPr>
          <a:xfrm>
            <a:off x="11015286" y="5566130"/>
            <a:ext cx="1362497" cy="1271192"/>
          </a:xfrm>
          <a:prstGeom prst="donut">
            <a:avLst>
              <a:gd name="adj" fmla="val 6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руг: прозрачная заливка 9">
            <a:extLst>
              <a:ext uri="{FF2B5EF4-FFF2-40B4-BE49-F238E27FC236}">
                <a16:creationId xmlns:a16="http://schemas.microsoft.com/office/drawing/2014/main" id="{98F7F693-7336-4B32-B433-3BA364B719A7}"/>
              </a:ext>
            </a:extLst>
          </p:cNvPr>
          <p:cNvSpPr/>
          <p:nvPr/>
        </p:nvSpPr>
        <p:spPr>
          <a:xfrm>
            <a:off x="233056" y="3837129"/>
            <a:ext cx="827881" cy="827881"/>
          </a:xfrm>
          <a:prstGeom prst="donut">
            <a:avLst>
              <a:gd name="adj" fmla="val 258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id="{DC13F7DE-F6E4-439E-A864-7E04BF99B6C6}"/>
              </a:ext>
            </a:extLst>
          </p:cNvPr>
          <p:cNvSpPr/>
          <p:nvPr/>
        </p:nvSpPr>
        <p:spPr>
          <a:xfrm>
            <a:off x="6903794" y="5975325"/>
            <a:ext cx="1271191" cy="1271191"/>
          </a:xfrm>
          <a:prstGeom prst="donut">
            <a:avLst>
              <a:gd name="adj" fmla="val 2580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53EBF90-9D77-43BA-9D7A-FD0F764E5552}"/>
              </a:ext>
            </a:extLst>
          </p:cNvPr>
          <p:cNvSpPr/>
          <p:nvPr/>
        </p:nvSpPr>
        <p:spPr>
          <a:xfrm>
            <a:off x="11277730" y="1793231"/>
            <a:ext cx="1252225" cy="125222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932D52A-78F7-4435-9021-CC556CD569CF}"/>
              </a:ext>
            </a:extLst>
          </p:cNvPr>
          <p:cNvSpPr/>
          <p:nvPr/>
        </p:nvSpPr>
        <p:spPr>
          <a:xfrm>
            <a:off x="9097224" y="4111826"/>
            <a:ext cx="593115" cy="517358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51BA0C0-AA69-429C-8811-AA2D49E11446}"/>
              </a:ext>
            </a:extLst>
          </p:cNvPr>
          <p:cNvSpPr/>
          <p:nvPr/>
        </p:nvSpPr>
        <p:spPr>
          <a:xfrm>
            <a:off x="11307874" y="4251069"/>
            <a:ext cx="468856" cy="4688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D80F1FAB-2788-46EB-8D49-D975C02A47C9}"/>
              </a:ext>
            </a:extLst>
          </p:cNvPr>
          <p:cNvSpPr txBox="1">
            <a:spLocks/>
          </p:cNvSpPr>
          <p:nvPr/>
        </p:nvSpPr>
        <p:spPr>
          <a:xfrm>
            <a:off x="3907785" y="6492352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http://www.criscentr.ru/media/images/articles/Principy.png">
            <a:extLst>
              <a:ext uri="{FF2B5EF4-FFF2-40B4-BE49-F238E27FC236}">
                <a16:creationId xmlns:a16="http://schemas.microsoft.com/office/drawing/2014/main" id="{D59ADE48-6A10-44D2-9A9C-A2BB444D2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382" y="-34889"/>
            <a:ext cx="9671469" cy="68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38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FB0FCBA3-CEBD-441A-A641-4B614F09149A}"/>
              </a:ext>
            </a:extLst>
          </p:cNvPr>
          <p:cNvSpPr/>
          <p:nvPr/>
        </p:nvSpPr>
        <p:spPr>
          <a:xfrm>
            <a:off x="161495" y="100327"/>
            <a:ext cx="822121" cy="822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09D9D13-7D71-4A7D-8B71-B56A3E72A155}"/>
              </a:ext>
            </a:extLst>
          </p:cNvPr>
          <p:cNvSpPr/>
          <p:nvPr/>
        </p:nvSpPr>
        <p:spPr>
          <a:xfrm>
            <a:off x="5509254" y="4907272"/>
            <a:ext cx="476775" cy="4767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3137D0C-7309-4125-9B00-30D0D7E5F390}"/>
              </a:ext>
            </a:extLst>
          </p:cNvPr>
          <p:cNvSpPr/>
          <p:nvPr/>
        </p:nvSpPr>
        <p:spPr>
          <a:xfrm>
            <a:off x="11092031" y="4085151"/>
            <a:ext cx="822121" cy="8221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98ADDE4-197A-4DE6-83F3-F9F1EB92BB85}"/>
              </a:ext>
            </a:extLst>
          </p:cNvPr>
          <p:cNvSpPr/>
          <p:nvPr/>
        </p:nvSpPr>
        <p:spPr>
          <a:xfrm>
            <a:off x="10420948" y="-830972"/>
            <a:ext cx="1819013" cy="1819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6F1F461-0397-4D24-8738-E3DAAA426C3C}"/>
              </a:ext>
            </a:extLst>
          </p:cNvPr>
          <p:cNvSpPr/>
          <p:nvPr/>
        </p:nvSpPr>
        <p:spPr>
          <a:xfrm>
            <a:off x="8882845" y="5978329"/>
            <a:ext cx="1872588" cy="18984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id="{E70F67AD-BA74-48FF-99FE-8334C513BA9E}"/>
              </a:ext>
            </a:extLst>
          </p:cNvPr>
          <p:cNvSpPr/>
          <p:nvPr/>
        </p:nvSpPr>
        <p:spPr>
          <a:xfrm>
            <a:off x="10420948" y="1623899"/>
            <a:ext cx="1082144" cy="1114170"/>
          </a:xfrm>
          <a:prstGeom prst="donut">
            <a:avLst>
              <a:gd name="adj" fmla="val 6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уг: прозрачная заливка 11">
            <a:extLst>
              <a:ext uri="{FF2B5EF4-FFF2-40B4-BE49-F238E27FC236}">
                <a16:creationId xmlns:a16="http://schemas.microsoft.com/office/drawing/2014/main" id="{1A5CE594-509C-40D1-906F-1CB3A4CF2C44}"/>
              </a:ext>
            </a:extLst>
          </p:cNvPr>
          <p:cNvSpPr/>
          <p:nvPr/>
        </p:nvSpPr>
        <p:spPr>
          <a:xfrm>
            <a:off x="139774" y="3910853"/>
            <a:ext cx="827881" cy="827881"/>
          </a:xfrm>
          <a:prstGeom prst="donut">
            <a:avLst>
              <a:gd name="adj" fmla="val 258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руг: прозрачная заливка 12">
            <a:extLst>
              <a:ext uri="{FF2B5EF4-FFF2-40B4-BE49-F238E27FC236}">
                <a16:creationId xmlns:a16="http://schemas.microsoft.com/office/drawing/2014/main" id="{4C18D33B-C5F6-4286-AD62-429D2EB10527}"/>
              </a:ext>
            </a:extLst>
          </p:cNvPr>
          <p:cNvSpPr/>
          <p:nvPr/>
        </p:nvSpPr>
        <p:spPr>
          <a:xfrm>
            <a:off x="1902896" y="5978329"/>
            <a:ext cx="1271191" cy="1271191"/>
          </a:xfrm>
          <a:prstGeom prst="donut">
            <a:avLst>
              <a:gd name="adj" fmla="val 2580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013E36F-9E64-4F23-9E45-D3CCCC11A7BF}"/>
              </a:ext>
            </a:extLst>
          </p:cNvPr>
          <p:cNvSpPr/>
          <p:nvPr/>
        </p:nvSpPr>
        <p:spPr>
          <a:xfrm>
            <a:off x="8882845" y="4256881"/>
            <a:ext cx="994802" cy="963706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5F624855-5E01-4629-8506-21E67D05A228}"/>
              </a:ext>
            </a:extLst>
          </p:cNvPr>
          <p:cNvSpPr/>
          <p:nvPr/>
        </p:nvSpPr>
        <p:spPr>
          <a:xfrm>
            <a:off x="-223249" y="1574578"/>
            <a:ext cx="1148224" cy="1163491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EA58801-AC4C-430C-B8EA-7EA7D5F02356}"/>
              </a:ext>
            </a:extLst>
          </p:cNvPr>
          <p:cNvSpPr/>
          <p:nvPr/>
        </p:nvSpPr>
        <p:spPr>
          <a:xfrm>
            <a:off x="5395796" y="276960"/>
            <a:ext cx="468856" cy="4688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8">
            <a:extLst>
              <a:ext uri="{FF2B5EF4-FFF2-40B4-BE49-F238E27FC236}">
                <a16:creationId xmlns:a16="http://schemas.microsoft.com/office/drawing/2014/main" id="{137612D6-1DB2-48F1-910F-734B375DB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150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r>
              <a:rPr lang="ru-RU" sz="3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Какую помощь могут получить дети, обратившись в службу Детского телефона доверия:</a:t>
            </a: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 </a:t>
            </a:r>
            <a:br>
              <a:rPr lang="ru-RU" sz="3200" dirty="0"/>
            </a:br>
            <a:r>
              <a:rPr lang="ru-RU" sz="3200" dirty="0"/>
              <a:t> </a:t>
            </a:r>
            <a:br>
              <a:rPr lang="ru-RU" sz="3200" dirty="0"/>
            </a:br>
            <a:endParaRPr lang="ru-RU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5B7DBA8E-AFDD-42A4-8E24-F6BAB429C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975" y="2044363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dirty="0">
                <a:solidFill>
                  <a:srgbClr val="34AC8B"/>
                </a:solidFill>
              </a:rPr>
              <a:t>- снятие эмоционального напряжения;</a:t>
            </a:r>
            <a:br>
              <a:rPr lang="ru-RU" sz="3600" dirty="0">
                <a:solidFill>
                  <a:srgbClr val="34AC8B"/>
                </a:solidFill>
              </a:rPr>
            </a:br>
            <a:r>
              <a:rPr lang="ru-RU" sz="3600" dirty="0">
                <a:solidFill>
                  <a:srgbClr val="34AC8B"/>
                </a:solidFill>
              </a:rPr>
              <a:t>- сопровождение ребенка в кризисной ситуации;</a:t>
            </a:r>
            <a:br>
              <a:rPr lang="ru-RU" sz="3600" dirty="0">
                <a:solidFill>
                  <a:srgbClr val="34AC8B"/>
                </a:solidFill>
              </a:rPr>
            </a:br>
            <a:r>
              <a:rPr lang="ru-RU" sz="3600" dirty="0">
                <a:solidFill>
                  <a:srgbClr val="34AC8B"/>
                </a:solidFill>
              </a:rPr>
              <a:t>- создание условий, в которых ребенок сможет осознать новые возможности и преодолеть кризис.</a:t>
            </a:r>
            <a:endParaRPr lang="ru-RU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EFEE9-78B9-41C7-9476-E37E7AA4F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249" y="179576"/>
            <a:ext cx="10515600" cy="1447657"/>
          </a:xfrm>
        </p:spPr>
        <p:txBody>
          <a:bodyPr>
            <a:noAutofit/>
          </a:bodyPr>
          <a:lstStyle/>
          <a:p>
            <a:br>
              <a:rPr lang="ru-RU" sz="3600" b="1" dirty="0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sz="3600" b="1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38A00C9C-1A96-49E3-AFA5-A8338C5FFE1C}"/>
              </a:ext>
            </a:extLst>
          </p:cNvPr>
          <p:cNvSpPr/>
          <p:nvPr/>
        </p:nvSpPr>
        <p:spPr>
          <a:xfrm>
            <a:off x="-592282" y="1058550"/>
            <a:ext cx="822121" cy="822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F6131AF-9DE6-41E5-88C4-215CA23A2A42}"/>
              </a:ext>
            </a:extLst>
          </p:cNvPr>
          <p:cNvSpPr/>
          <p:nvPr/>
        </p:nvSpPr>
        <p:spPr>
          <a:xfrm>
            <a:off x="229839" y="179576"/>
            <a:ext cx="476775" cy="4767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44FD99E8-FCE4-44B9-9006-2D2D1F5DFB12}"/>
              </a:ext>
            </a:extLst>
          </p:cNvPr>
          <p:cNvSpPr/>
          <p:nvPr/>
        </p:nvSpPr>
        <p:spPr>
          <a:xfrm>
            <a:off x="11107389" y="6832916"/>
            <a:ext cx="822121" cy="8221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B9B7A33-9C0C-4C93-B2D0-FE3D73A97AA9}"/>
              </a:ext>
            </a:extLst>
          </p:cNvPr>
          <p:cNvSpPr/>
          <p:nvPr/>
        </p:nvSpPr>
        <p:spPr>
          <a:xfrm>
            <a:off x="11254849" y="4454902"/>
            <a:ext cx="1819013" cy="1819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63E52C75-A991-4CE7-8598-B64866A435CF}"/>
              </a:ext>
            </a:extLst>
          </p:cNvPr>
          <p:cNvSpPr/>
          <p:nvPr/>
        </p:nvSpPr>
        <p:spPr>
          <a:xfrm>
            <a:off x="-1002253" y="4384087"/>
            <a:ext cx="2210500" cy="2210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id="{DFE29038-581E-4439-B1D8-B7AF96B518D5}"/>
              </a:ext>
            </a:extLst>
          </p:cNvPr>
          <p:cNvSpPr/>
          <p:nvPr/>
        </p:nvSpPr>
        <p:spPr>
          <a:xfrm>
            <a:off x="11022838" y="1982343"/>
            <a:ext cx="1653369" cy="1683674"/>
          </a:xfrm>
          <a:prstGeom prst="donut">
            <a:avLst>
              <a:gd name="adj" fmla="val 6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уг: прозрачная заливка 11">
            <a:extLst>
              <a:ext uri="{FF2B5EF4-FFF2-40B4-BE49-F238E27FC236}">
                <a16:creationId xmlns:a16="http://schemas.microsoft.com/office/drawing/2014/main" id="{C7CDF20E-26F9-402E-A027-4F1377998EB3}"/>
              </a:ext>
            </a:extLst>
          </p:cNvPr>
          <p:cNvSpPr/>
          <p:nvPr/>
        </p:nvSpPr>
        <p:spPr>
          <a:xfrm>
            <a:off x="-562672" y="2601119"/>
            <a:ext cx="827881" cy="827881"/>
          </a:xfrm>
          <a:prstGeom prst="donut">
            <a:avLst>
              <a:gd name="adj" fmla="val 258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руг: прозрачная заливка 12">
            <a:extLst>
              <a:ext uri="{FF2B5EF4-FFF2-40B4-BE49-F238E27FC236}">
                <a16:creationId xmlns:a16="http://schemas.microsoft.com/office/drawing/2014/main" id="{12DEDA0A-716A-4A34-842C-EB1FE5CF0ECA}"/>
              </a:ext>
            </a:extLst>
          </p:cNvPr>
          <p:cNvSpPr/>
          <p:nvPr/>
        </p:nvSpPr>
        <p:spPr>
          <a:xfrm>
            <a:off x="11213928" y="-55313"/>
            <a:ext cx="1271191" cy="1271191"/>
          </a:xfrm>
          <a:prstGeom prst="donut">
            <a:avLst>
              <a:gd name="adj" fmla="val 2580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686A33D-A36B-4D99-AD4C-6802B9205574}"/>
              </a:ext>
            </a:extLst>
          </p:cNvPr>
          <p:cNvSpPr/>
          <p:nvPr/>
        </p:nvSpPr>
        <p:spPr>
          <a:xfrm>
            <a:off x="10892338" y="6466919"/>
            <a:ext cx="1252225" cy="125222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E4F5AF6-946C-43BA-808F-775E35BDFB6E}"/>
              </a:ext>
            </a:extLst>
          </p:cNvPr>
          <p:cNvSpPr/>
          <p:nvPr/>
        </p:nvSpPr>
        <p:spPr>
          <a:xfrm>
            <a:off x="10597299" y="25084"/>
            <a:ext cx="1252225" cy="125222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E855E239-6AF4-4117-95D3-FE78AC48AFBB}"/>
              </a:ext>
            </a:extLst>
          </p:cNvPr>
          <p:cNvSpPr/>
          <p:nvPr/>
        </p:nvSpPr>
        <p:spPr>
          <a:xfrm>
            <a:off x="11049593" y="377846"/>
            <a:ext cx="468856" cy="4688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school43pk.ru/uploads/posts/2021-11/1637202467_3.jpg">
            <a:extLst>
              <a:ext uri="{FF2B5EF4-FFF2-40B4-BE49-F238E27FC236}">
                <a16:creationId xmlns:a16="http://schemas.microsoft.com/office/drawing/2014/main" id="{6AA87537-0A09-49F4-B083-29F5730C8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94" y="1195240"/>
            <a:ext cx="9651442" cy="6461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98DA426-927A-4F74-9DDC-B5230ED519BD}"/>
              </a:ext>
            </a:extLst>
          </p:cNvPr>
          <p:cNvSpPr/>
          <p:nvPr/>
        </p:nvSpPr>
        <p:spPr>
          <a:xfrm>
            <a:off x="780752" y="104443"/>
            <a:ext cx="10433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Задача психолога-консультанта - поддержать звонящего, помочь ему справиться со страхом и тревогой</a:t>
            </a:r>
            <a:endParaRPr lang="ru-RU" sz="3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32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65ACD-296E-4080-99C6-2FE9C06F7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24" y="365125"/>
            <a:ext cx="10828408" cy="1325563"/>
          </a:xfrm>
        </p:spPr>
        <p:txBody>
          <a:bodyPr/>
          <a:lstStyle/>
          <a:p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службы есть сайт</a:t>
            </a:r>
            <a:r>
              <a:rPr lang="ru-RU" dirty="0"/>
              <a:t> </a:t>
            </a:r>
            <a:r>
              <a:rPr lang="ru-RU" dirty="0">
                <a:solidFill>
                  <a:srgbClr val="FF0000"/>
                </a:solidFill>
              </a:rPr>
              <a:t>www.telefon-doveria.ru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E4C56D1-393D-4305-879B-24D5F965CCDD}"/>
              </a:ext>
            </a:extLst>
          </p:cNvPr>
          <p:cNvSpPr/>
          <p:nvPr/>
        </p:nvSpPr>
        <p:spPr>
          <a:xfrm>
            <a:off x="0" y="-456996"/>
            <a:ext cx="822121" cy="822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B4BF70D-3752-4707-AE1A-4915FBD89C24}"/>
              </a:ext>
            </a:extLst>
          </p:cNvPr>
          <p:cNvSpPr/>
          <p:nvPr/>
        </p:nvSpPr>
        <p:spPr>
          <a:xfrm>
            <a:off x="7301001" y="1351044"/>
            <a:ext cx="476775" cy="4767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35BDC5EF-1A3B-406F-95C9-EA5CC5A78049}"/>
              </a:ext>
            </a:extLst>
          </p:cNvPr>
          <p:cNvSpPr/>
          <p:nvPr/>
        </p:nvSpPr>
        <p:spPr>
          <a:xfrm>
            <a:off x="10781252" y="5924026"/>
            <a:ext cx="822121" cy="8221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F8F2917-81ED-4342-91D7-183327CBD6E6}"/>
              </a:ext>
            </a:extLst>
          </p:cNvPr>
          <p:cNvSpPr/>
          <p:nvPr/>
        </p:nvSpPr>
        <p:spPr>
          <a:xfrm>
            <a:off x="251755" y="5699490"/>
            <a:ext cx="1271191" cy="12711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CB8E9C0-8235-4DE2-9557-A30E6561DDF8}"/>
              </a:ext>
            </a:extLst>
          </p:cNvPr>
          <p:cNvSpPr/>
          <p:nvPr/>
        </p:nvSpPr>
        <p:spPr>
          <a:xfrm>
            <a:off x="10890324" y="-520461"/>
            <a:ext cx="1461664" cy="15808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руг: прозрачная заливка 8">
            <a:extLst>
              <a:ext uri="{FF2B5EF4-FFF2-40B4-BE49-F238E27FC236}">
                <a16:creationId xmlns:a16="http://schemas.microsoft.com/office/drawing/2014/main" id="{82DC0F0A-FFDC-47DA-9154-D77172CCF7DF}"/>
              </a:ext>
            </a:extLst>
          </p:cNvPr>
          <p:cNvSpPr/>
          <p:nvPr/>
        </p:nvSpPr>
        <p:spPr>
          <a:xfrm>
            <a:off x="10489745" y="5678052"/>
            <a:ext cx="1362497" cy="1271192"/>
          </a:xfrm>
          <a:prstGeom prst="donut">
            <a:avLst>
              <a:gd name="adj" fmla="val 6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руг: прозрачная заливка 9">
            <a:extLst>
              <a:ext uri="{FF2B5EF4-FFF2-40B4-BE49-F238E27FC236}">
                <a16:creationId xmlns:a16="http://schemas.microsoft.com/office/drawing/2014/main" id="{98F7F693-7336-4B32-B433-3BA364B719A7}"/>
              </a:ext>
            </a:extLst>
          </p:cNvPr>
          <p:cNvSpPr/>
          <p:nvPr/>
        </p:nvSpPr>
        <p:spPr>
          <a:xfrm>
            <a:off x="179278" y="2512809"/>
            <a:ext cx="827881" cy="827881"/>
          </a:xfrm>
          <a:prstGeom prst="donut">
            <a:avLst>
              <a:gd name="adj" fmla="val 258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id="{DC13F7DE-F6E4-439E-A864-7E04BF99B6C6}"/>
              </a:ext>
            </a:extLst>
          </p:cNvPr>
          <p:cNvSpPr/>
          <p:nvPr/>
        </p:nvSpPr>
        <p:spPr>
          <a:xfrm>
            <a:off x="6903794" y="5975325"/>
            <a:ext cx="1271191" cy="1271191"/>
          </a:xfrm>
          <a:prstGeom prst="donut">
            <a:avLst>
              <a:gd name="adj" fmla="val 2580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53EBF90-9D77-43BA-9D7A-FD0F764E5552}"/>
              </a:ext>
            </a:extLst>
          </p:cNvPr>
          <p:cNvSpPr/>
          <p:nvPr/>
        </p:nvSpPr>
        <p:spPr>
          <a:xfrm>
            <a:off x="-300384" y="3744392"/>
            <a:ext cx="1252225" cy="125222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932D52A-78F7-4435-9021-CC556CD569CF}"/>
              </a:ext>
            </a:extLst>
          </p:cNvPr>
          <p:cNvSpPr/>
          <p:nvPr/>
        </p:nvSpPr>
        <p:spPr>
          <a:xfrm>
            <a:off x="11298032" y="1847879"/>
            <a:ext cx="1252225" cy="125222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51BA0C0-AA69-429C-8811-AA2D49E11446}"/>
              </a:ext>
            </a:extLst>
          </p:cNvPr>
          <p:cNvSpPr/>
          <p:nvPr/>
        </p:nvSpPr>
        <p:spPr>
          <a:xfrm>
            <a:off x="11883132" y="4370505"/>
            <a:ext cx="468856" cy="4688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D80F1FAB-2788-46EB-8D49-D975C02A47C9}"/>
              </a:ext>
            </a:extLst>
          </p:cNvPr>
          <p:cNvSpPr txBox="1">
            <a:spLocks/>
          </p:cNvSpPr>
          <p:nvPr/>
        </p:nvSpPr>
        <p:spPr>
          <a:xfrm>
            <a:off x="3907785" y="6492352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1"/>
              </a:solidFill>
            </a:endParaRPr>
          </a:p>
        </p:txBody>
      </p:sp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3DB098C4-56BF-4143-A48B-455C1E85E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9"/>
          <a:stretch/>
        </p:blipFill>
        <p:spPr>
          <a:xfrm>
            <a:off x="1834959" y="1295667"/>
            <a:ext cx="7994855" cy="6149674"/>
          </a:xfrm>
        </p:spPr>
      </p:pic>
    </p:spTree>
    <p:extLst>
      <p:ext uri="{BB962C8B-B14F-4D97-AF65-F5344CB8AC3E}">
        <p14:creationId xmlns:p14="http://schemas.microsoft.com/office/powerpoint/2010/main" val="141558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65ACD-296E-4080-99C6-2FE9C06F7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24" y="365125"/>
            <a:ext cx="10828408" cy="1462694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Региональным интернет-ресурсом </a:t>
            </a:r>
            <a:br>
              <a:rPr lang="ru-RU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Детского телефона доверия является сообщество «Вконтакте» 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https://vk.com/dtd_33</a:t>
            </a:r>
            <a:endParaRPr lang="ru-RU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E4C56D1-393D-4305-879B-24D5F965CCDD}"/>
              </a:ext>
            </a:extLst>
          </p:cNvPr>
          <p:cNvSpPr/>
          <p:nvPr/>
        </p:nvSpPr>
        <p:spPr>
          <a:xfrm>
            <a:off x="0" y="-456996"/>
            <a:ext cx="822121" cy="822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B4BF70D-3752-4707-AE1A-4915FBD89C24}"/>
              </a:ext>
            </a:extLst>
          </p:cNvPr>
          <p:cNvSpPr/>
          <p:nvPr/>
        </p:nvSpPr>
        <p:spPr>
          <a:xfrm>
            <a:off x="11126598" y="1371104"/>
            <a:ext cx="476775" cy="4767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35BDC5EF-1A3B-406F-95C9-EA5CC5A78049}"/>
              </a:ext>
            </a:extLst>
          </p:cNvPr>
          <p:cNvSpPr/>
          <p:nvPr/>
        </p:nvSpPr>
        <p:spPr>
          <a:xfrm>
            <a:off x="10781252" y="5924026"/>
            <a:ext cx="822121" cy="8221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F8F2917-81ED-4342-91D7-183327CBD6E6}"/>
              </a:ext>
            </a:extLst>
          </p:cNvPr>
          <p:cNvSpPr/>
          <p:nvPr/>
        </p:nvSpPr>
        <p:spPr>
          <a:xfrm>
            <a:off x="251755" y="5699490"/>
            <a:ext cx="1271191" cy="12711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CB8E9C0-8235-4DE2-9557-A30E6561DDF8}"/>
              </a:ext>
            </a:extLst>
          </p:cNvPr>
          <p:cNvSpPr/>
          <p:nvPr/>
        </p:nvSpPr>
        <p:spPr>
          <a:xfrm>
            <a:off x="10890324" y="-520461"/>
            <a:ext cx="1461664" cy="15808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руг: прозрачная заливка 8">
            <a:extLst>
              <a:ext uri="{FF2B5EF4-FFF2-40B4-BE49-F238E27FC236}">
                <a16:creationId xmlns:a16="http://schemas.microsoft.com/office/drawing/2014/main" id="{82DC0F0A-FFDC-47DA-9154-D77172CCF7DF}"/>
              </a:ext>
            </a:extLst>
          </p:cNvPr>
          <p:cNvSpPr/>
          <p:nvPr/>
        </p:nvSpPr>
        <p:spPr>
          <a:xfrm>
            <a:off x="10489745" y="5678052"/>
            <a:ext cx="1362497" cy="1271192"/>
          </a:xfrm>
          <a:prstGeom prst="donut">
            <a:avLst>
              <a:gd name="adj" fmla="val 6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руг: прозрачная заливка 9">
            <a:extLst>
              <a:ext uri="{FF2B5EF4-FFF2-40B4-BE49-F238E27FC236}">
                <a16:creationId xmlns:a16="http://schemas.microsoft.com/office/drawing/2014/main" id="{98F7F693-7336-4B32-B433-3BA364B719A7}"/>
              </a:ext>
            </a:extLst>
          </p:cNvPr>
          <p:cNvSpPr/>
          <p:nvPr/>
        </p:nvSpPr>
        <p:spPr>
          <a:xfrm>
            <a:off x="179278" y="2512809"/>
            <a:ext cx="827881" cy="827881"/>
          </a:xfrm>
          <a:prstGeom prst="donut">
            <a:avLst>
              <a:gd name="adj" fmla="val 258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id="{DC13F7DE-F6E4-439E-A864-7E04BF99B6C6}"/>
              </a:ext>
            </a:extLst>
          </p:cNvPr>
          <p:cNvSpPr/>
          <p:nvPr/>
        </p:nvSpPr>
        <p:spPr>
          <a:xfrm>
            <a:off x="6903794" y="5975325"/>
            <a:ext cx="1271191" cy="1271191"/>
          </a:xfrm>
          <a:prstGeom prst="donut">
            <a:avLst>
              <a:gd name="adj" fmla="val 2580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53EBF90-9D77-43BA-9D7A-FD0F764E5552}"/>
              </a:ext>
            </a:extLst>
          </p:cNvPr>
          <p:cNvSpPr/>
          <p:nvPr/>
        </p:nvSpPr>
        <p:spPr>
          <a:xfrm>
            <a:off x="-300384" y="3744392"/>
            <a:ext cx="1252225" cy="125222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932D52A-78F7-4435-9021-CC556CD569CF}"/>
              </a:ext>
            </a:extLst>
          </p:cNvPr>
          <p:cNvSpPr/>
          <p:nvPr/>
        </p:nvSpPr>
        <p:spPr>
          <a:xfrm>
            <a:off x="11298032" y="1847879"/>
            <a:ext cx="1252225" cy="125222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51BA0C0-AA69-429C-8811-AA2D49E11446}"/>
              </a:ext>
            </a:extLst>
          </p:cNvPr>
          <p:cNvSpPr/>
          <p:nvPr/>
        </p:nvSpPr>
        <p:spPr>
          <a:xfrm>
            <a:off x="11883132" y="4370505"/>
            <a:ext cx="468856" cy="4688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D80F1FAB-2788-46EB-8D49-D975C02A47C9}"/>
              </a:ext>
            </a:extLst>
          </p:cNvPr>
          <p:cNvSpPr txBox="1">
            <a:spLocks/>
          </p:cNvSpPr>
          <p:nvPr/>
        </p:nvSpPr>
        <p:spPr>
          <a:xfrm>
            <a:off x="3907785" y="6492352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1"/>
              </a:solidFill>
            </a:endParaRPr>
          </a:p>
        </p:txBody>
      </p:sp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E85A1626-B143-4C05-97A0-0A2FF4D87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838" y="2066206"/>
            <a:ext cx="8106879" cy="5181185"/>
          </a:xfrm>
        </p:spPr>
      </p:pic>
    </p:spTree>
    <p:extLst>
      <p:ext uri="{BB962C8B-B14F-4D97-AF65-F5344CB8AC3E}">
        <p14:creationId xmlns:p14="http://schemas.microsoft.com/office/powerpoint/2010/main" val="406183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330</Words>
  <Application>Microsoft Office PowerPoint</Application>
  <PresentationFormat>Широкоэкранный</PresentationFormat>
  <Paragraphs>50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   Министерство социальной защиты населения  Владимирской области  «Всероссийская добровольческая онлайн-акция «Марафон доверия 2023»   Повышение информированности детей и родителей о возможности получения экстренной психологической помощи по детскому телефону доверия 8 800 2000 122.</vt:lpstr>
      <vt:lpstr>Уже 13 лет в России работает служба  экстренной психологической помощи  для детей и подростков. Телефон доверия  8-800-2000-122 — это бесплатная анонимная служба и один из важнейших проектов Фонда поддержки детей, находящихся в трудной жизненной ситуации. </vt:lpstr>
      <vt:lpstr> Ежедневно консультанты принимают сотни звонков, оказывают поддержку здесь и сейчас, а дети открыто говорят о том, что беспокоит.  К сожалению, далеко не все знают о существовании такой помощи. На смену повзрослевшим подросткам приходят новые юные абоненты, которые могут быть не знакомы со всероссийским проектом.</vt:lpstr>
      <vt:lpstr>Как устроена работа Детского телефона доверия?</vt:lpstr>
      <vt:lpstr>Презентация PowerPoint</vt:lpstr>
      <vt:lpstr>      Какую помощь могут получить дети, обратившись в службу Детского телефона доверия:       </vt:lpstr>
      <vt:lpstr> </vt:lpstr>
      <vt:lpstr>У службы есть сайт www.telefon-doveria.ru</vt:lpstr>
      <vt:lpstr>Региональным интернет-ресурсом  Детского телефона доверия является сообщество «Вконтакте» https://vk.com/dtd_33</vt:lpstr>
      <vt:lpstr>      Ежегодно 17 мая отмечается Международный день Детского телефона доверия.       </vt:lpstr>
      <vt:lpstr>Презентация PowerPoint</vt:lpstr>
      <vt:lpstr>      Для участников подготовлены интересные творческие онлайн-активности и конкурсы:       </vt:lpstr>
      <vt:lpstr>       В период проведения онлайн-акции участников ждет:        </vt:lpstr>
      <vt:lpstr>       Чтобы  наша Владимирская область смогла побороться за место лидера «Марафона доверия» среди других регионов страны каждому добровольцу необходимо:         </vt:lpstr>
      <vt:lpstr>      В период проведения онлайн-акции участников ждет:        </vt:lpstr>
      <vt:lpstr>      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User</cp:lastModifiedBy>
  <cp:revision>98</cp:revision>
  <dcterms:created xsi:type="dcterms:W3CDTF">2021-11-30T12:57:49Z</dcterms:created>
  <dcterms:modified xsi:type="dcterms:W3CDTF">2023-03-29T10:31:05Z</dcterms:modified>
</cp:coreProperties>
</file>